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sldIdLst>
    <p:sldId id="256" r:id="rId2"/>
    <p:sldId id="291" r:id="rId3"/>
    <p:sldId id="292" r:id="rId4"/>
    <p:sldId id="288" r:id="rId5"/>
    <p:sldId id="298" r:id="rId6"/>
    <p:sldId id="296" r:id="rId7"/>
    <p:sldId id="297" r:id="rId8"/>
    <p:sldId id="257" r:id="rId9"/>
    <p:sldId id="289" r:id="rId10"/>
    <p:sldId id="29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58ED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70" autoAdjust="0"/>
  </p:normalViewPr>
  <p:slideViewPr>
    <p:cSldViewPr>
      <p:cViewPr>
        <p:scale>
          <a:sx n="90" d="100"/>
          <a:sy n="90" d="100"/>
        </p:scale>
        <p:origin x="-81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4E290-B368-43C4-A3C7-FD68E24F02FA}" type="datetimeFigureOut">
              <a:rPr lang="en-US" smtClean="0"/>
              <a:pPr/>
              <a:t>3/17/2019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4C689-838A-4806-AE8B-6C06EBEFA952}" type="slidenum">
              <a:rPr lang="en-US" smtClean="0"/>
              <a:pPr/>
              <a:t>‹#›</a:t>
            </a:fld>
            <a:endParaRPr lang="en-US"/>
          </a:p>
        </p:txBody>
      </p:sp>
    </p:spTree>
    <p:extLst>
      <p:ext uri="{BB962C8B-B14F-4D97-AF65-F5344CB8AC3E}">
        <p14:creationId xmlns:p14="http://schemas.microsoft.com/office/powerpoint/2010/main" xmlns="" val="3975658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262FA-85D8-4146-8872-0F34634D5395}" type="datetime1">
              <a:rPr lang="en-US" smtClean="0"/>
              <a:pPr/>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823471-20C7-4F90-8629-070BCD8C0092}" type="datetime1">
              <a:rPr lang="en-US" smtClean="0"/>
              <a:pPr/>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6D2FD4-23A5-4368-8FB3-B717ADB597B8}" type="datetime1">
              <a:rPr lang="en-US" smtClean="0"/>
              <a:pPr/>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6459F-FDD8-4CFD-941E-BACDE23A79AF}" type="datetime1">
              <a:rPr lang="en-US" smtClean="0"/>
              <a:pPr/>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38969-B54E-4424-AE3F-0EDD8EF42040}" type="datetime1">
              <a:rPr lang="en-US" smtClean="0"/>
              <a:pPr/>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FD14C3-C7D2-4E66-B66C-9DF937646971}" type="datetime1">
              <a:rPr lang="en-US" smtClean="0"/>
              <a:pPr/>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1D0AC9-EE43-40CC-AC3A-2CDE3337044B}" type="datetime1">
              <a:rPr lang="en-US" smtClean="0"/>
              <a:pPr/>
              <a:t>3/17/2019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0B6BC-8B24-4677-B055-8210704DF987}" type="datetime1">
              <a:rPr lang="en-US" smtClean="0"/>
              <a:pPr/>
              <a:t>3/17/2019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FE134-3D4B-43E7-A96B-4DD4B37331FF}" type="datetime1">
              <a:rPr lang="en-US" smtClean="0"/>
              <a:pPr/>
              <a:t>3/17/2019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32B685-5DC5-4E78-ADB4-0A1E4037C76E}" type="datetime1">
              <a:rPr lang="en-US" smtClean="0"/>
              <a:pPr/>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6DF56-55CA-4389-93C2-A1452EC9DC6B}" type="datetime1">
              <a:rPr lang="en-US" smtClean="0"/>
              <a:pPr/>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F3955-F87A-4BE2-A11F-0FD65C90C809}" type="datetime1">
              <a:rPr lang="en-US" smtClean="0"/>
              <a:pPr/>
              <a:t>3/17/2019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inal_color.jpg"/>
          <p:cNvPicPr>
            <a:picLocks noChangeAspect="1"/>
          </p:cNvPicPr>
          <p:nvPr/>
        </p:nvPicPr>
        <p:blipFill>
          <a:blip r:embed="rId2" cstate="print"/>
          <a:stretch>
            <a:fillRect/>
          </a:stretch>
        </p:blipFill>
        <p:spPr>
          <a:xfrm>
            <a:off x="0" y="0"/>
            <a:ext cx="1447800" cy="685800"/>
          </a:xfrm>
          <a:prstGeom prst="rect">
            <a:avLst/>
          </a:prstGeom>
        </p:spPr>
      </p:pic>
      <p:sp>
        <p:nvSpPr>
          <p:cNvPr id="4" name="Title 1"/>
          <p:cNvSpPr>
            <a:spLocks noGrp="1"/>
          </p:cNvSpPr>
          <p:nvPr>
            <p:ph type="ctrTitle"/>
          </p:nvPr>
        </p:nvSpPr>
        <p:spPr>
          <a:xfrm>
            <a:off x="621506" y="685800"/>
            <a:ext cx="7772400" cy="457200"/>
          </a:xfrm>
        </p:spPr>
        <p:txBody>
          <a:bodyPr>
            <a:normAutofit fontScale="90000"/>
          </a:bodyPr>
          <a:lstStyle/>
          <a:p>
            <a:r>
              <a:rPr lang="en-US" sz="1800" dirty="0" smtClean="0">
                <a:solidFill>
                  <a:srgbClr val="002060"/>
                </a:solidFill>
                <a:latin typeface="Book Antiqua" panose="02040602050305030304" pitchFamily="18" charset="0"/>
              </a:rPr>
              <a:t>Development of master curricula for natural disasters risk management in Western Balkan countries</a:t>
            </a:r>
            <a:endParaRPr lang="bs-Latn-BA" sz="1800" dirty="0">
              <a:solidFill>
                <a:srgbClr val="002060"/>
              </a:solidFill>
              <a:latin typeface="Book Antiqua" panose="02040602050305030304" pitchFamily="18" charset="0"/>
            </a:endParaRPr>
          </a:p>
        </p:txBody>
      </p:sp>
      <p:sp>
        <p:nvSpPr>
          <p:cNvPr id="5" name="Subtitle 2"/>
          <p:cNvSpPr>
            <a:spLocks noGrp="1"/>
          </p:cNvSpPr>
          <p:nvPr>
            <p:ph type="subTitle" idx="1"/>
          </p:nvPr>
        </p:nvSpPr>
        <p:spPr>
          <a:xfrm>
            <a:off x="1371600" y="1524000"/>
            <a:ext cx="6400800" cy="1143000"/>
          </a:xfrm>
        </p:spPr>
        <p:txBody>
          <a:bodyPr>
            <a:normAutofit fontScale="85000" lnSpcReduction="20000"/>
          </a:bodyPr>
          <a:lstStyle/>
          <a:p>
            <a:r>
              <a:rPr lang="en-GB" dirty="0" smtClean="0">
                <a:solidFill>
                  <a:schemeClr val="accent1">
                    <a:lumMod val="50000"/>
                  </a:schemeClr>
                </a:solidFill>
                <a:latin typeface="Book Antiqua" panose="02040602050305030304" pitchFamily="18" charset="0"/>
              </a:rPr>
              <a:t>How to improve quality of promotions of trainings (LLL courses) and students enrolment – EU experience</a:t>
            </a:r>
            <a:endParaRPr lang="en-GB" dirty="0">
              <a:solidFill>
                <a:schemeClr val="accent1">
                  <a:lumMod val="50000"/>
                </a:schemeClr>
              </a:solidFill>
              <a:latin typeface="Book Antiqua" panose="02040602050305030304" pitchFamily="18" charset="0"/>
            </a:endParaRPr>
          </a:p>
        </p:txBody>
      </p:sp>
      <p:cxnSp>
        <p:nvCxnSpPr>
          <p:cNvPr id="7" name="Straight Connector 6"/>
          <p:cNvCxnSpPr/>
          <p:nvPr/>
        </p:nvCxnSpPr>
        <p:spPr>
          <a:xfrm>
            <a:off x="0" y="12192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2667000"/>
            <a:ext cx="7772400" cy="8382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002060"/>
                </a:solidFill>
                <a:latin typeface="Book Antiqua" panose="02040602050305030304" pitchFamily="18" charset="0"/>
              </a:rPr>
              <a:t>Gabriella </a:t>
            </a:r>
            <a:r>
              <a:rPr lang="en-GB" sz="1800" dirty="0" err="1" smtClean="0">
                <a:solidFill>
                  <a:srgbClr val="002060"/>
                </a:solidFill>
                <a:latin typeface="Book Antiqua" panose="02040602050305030304" pitchFamily="18" charset="0"/>
              </a:rPr>
              <a:t>Farkas</a:t>
            </a:r>
            <a:endParaRPr lang="en-GB" sz="1800" dirty="0" smtClean="0">
              <a:solidFill>
                <a:srgbClr val="002060"/>
              </a:solidFill>
              <a:latin typeface="Book Antiqua" panose="02040602050305030304" pitchFamily="18" charset="0"/>
            </a:endParaRPr>
          </a:p>
          <a:p>
            <a:r>
              <a:rPr lang="en-GB" sz="1800" dirty="0" err="1" smtClean="0">
                <a:solidFill>
                  <a:srgbClr val="002060"/>
                </a:solidFill>
                <a:latin typeface="Book Antiqua" panose="02040602050305030304" pitchFamily="18" charset="0"/>
              </a:rPr>
              <a:t>Óbuda</a:t>
            </a:r>
            <a:r>
              <a:rPr lang="en-GB" sz="1800" dirty="0" smtClean="0">
                <a:solidFill>
                  <a:srgbClr val="002060"/>
                </a:solidFill>
                <a:latin typeface="Book Antiqua" panose="02040602050305030304" pitchFamily="18" charset="0"/>
              </a:rPr>
              <a:t> University, </a:t>
            </a:r>
            <a:r>
              <a:rPr lang="en-GB" sz="1800" dirty="0" err="1" smtClean="0">
                <a:solidFill>
                  <a:srgbClr val="002060"/>
                </a:solidFill>
                <a:latin typeface="Book Antiqua" panose="02040602050305030304" pitchFamily="18" charset="0"/>
              </a:rPr>
              <a:t>Donát</a:t>
            </a:r>
            <a:r>
              <a:rPr lang="en-GB" sz="1800" dirty="0" smtClean="0">
                <a:solidFill>
                  <a:srgbClr val="002060"/>
                </a:solidFill>
                <a:latin typeface="Book Antiqua" panose="02040602050305030304" pitchFamily="18" charset="0"/>
              </a:rPr>
              <a:t> </a:t>
            </a:r>
            <a:r>
              <a:rPr lang="en-GB" sz="1800" dirty="0" err="1" smtClean="0">
                <a:solidFill>
                  <a:srgbClr val="002060"/>
                </a:solidFill>
                <a:latin typeface="Book Antiqua" panose="02040602050305030304" pitchFamily="18" charset="0"/>
              </a:rPr>
              <a:t>Bánki</a:t>
            </a:r>
            <a:r>
              <a:rPr lang="en-GB" sz="1800" dirty="0" smtClean="0">
                <a:solidFill>
                  <a:srgbClr val="002060"/>
                </a:solidFill>
                <a:latin typeface="Book Antiqua" panose="02040602050305030304" pitchFamily="18" charset="0"/>
              </a:rPr>
              <a:t> Faculty of Mechanical and Safety Engineering</a:t>
            </a:r>
            <a:endParaRPr lang="en-GB" sz="1800" dirty="0">
              <a:solidFill>
                <a:srgbClr val="002060"/>
              </a:solidFill>
              <a:latin typeface="Book Antiqua" panose="02040602050305030304" pitchFamily="18" charset="0"/>
            </a:endParaRPr>
          </a:p>
        </p:txBody>
      </p:sp>
      <p:sp>
        <p:nvSpPr>
          <p:cNvPr id="9" name="Title 1"/>
          <p:cNvSpPr txBox="1">
            <a:spLocks/>
          </p:cNvSpPr>
          <p:nvPr/>
        </p:nvSpPr>
        <p:spPr>
          <a:xfrm>
            <a:off x="685800" y="4953000"/>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002060"/>
                </a:solidFill>
                <a:latin typeface="Book Antiqua" panose="02040602050305030304" pitchFamily="18" charset="0"/>
              </a:rPr>
              <a:t>Fifth Quality Assurance Committee meeting/ 20</a:t>
            </a:r>
            <a:r>
              <a:rPr lang="en-GB" sz="1800" baseline="30000" dirty="0" smtClean="0">
                <a:solidFill>
                  <a:srgbClr val="002060"/>
                </a:solidFill>
                <a:latin typeface="Book Antiqua" panose="02040602050305030304" pitchFamily="18" charset="0"/>
              </a:rPr>
              <a:t>th</a:t>
            </a:r>
            <a:r>
              <a:rPr lang="en-GB" sz="1800" dirty="0" smtClean="0">
                <a:solidFill>
                  <a:srgbClr val="002060"/>
                </a:solidFill>
                <a:latin typeface="Book Antiqua" panose="02040602050305030304" pitchFamily="18" charset="0"/>
              </a:rPr>
              <a:t> March 2019</a:t>
            </a:r>
            <a:endParaRPr lang="en-GB" sz="1800" dirty="0">
              <a:solidFill>
                <a:srgbClr val="002060"/>
              </a:solidFill>
              <a:latin typeface="Book Antiqua" panose="02040602050305030304" pitchFamily="18" charset="0"/>
            </a:endParaRPr>
          </a:p>
        </p:txBody>
      </p:sp>
      <p:sp>
        <p:nvSpPr>
          <p:cNvPr id="10" name="Title 1"/>
          <p:cNvSpPr txBox="1">
            <a:spLocks/>
          </p:cNvSpPr>
          <p:nvPr/>
        </p:nvSpPr>
        <p:spPr>
          <a:xfrm>
            <a:off x="3352800" y="3733800"/>
            <a:ext cx="2325688"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sz="1800" dirty="0">
              <a:solidFill>
                <a:srgbClr val="002060"/>
              </a:solidFill>
              <a:latin typeface="Book Antiqua" panose="02040602050305030304" pitchFamily="18" charset="0"/>
            </a:endParaRPr>
          </a:p>
        </p:txBody>
      </p:sp>
      <p:sp>
        <p:nvSpPr>
          <p:cNvPr id="11"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dirty="0" smtClean="0">
                <a:effectLst/>
                <a:latin typeface="Book Antiqua"/>
                <a:ea typeface="Calibri"/>
                <a:cs typeface="Times New Roman"/>
              </a:rPr>
              <a:t>5</a:t>
            </a:r>
            <a:r>
              <a:rPr lang="en-US" sz="1200" dirty="0" smtClean="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a:t>
            </a:r>
            <a:r>
              <a:rPr lang="bs-Latn-BA" sz="1100" i="1" dirty="0" smtClean="0">
                <a:effectLst/>
                <a:latin typeface="Book Antiqua"/>
                <a:ea typeface="Calibri"/>
                <a:cs typeface="Times New Roman"/>
              </a:rPr>
              <a:t>reflects </a:t>
            </a:r>
            <a:r>
              <a:rPr lang="bs-Latn-BA" sz="1100" i="1" dirty="0">
                <a:effectLst/>
                <a:latin typeface="Book Antiqua"/>
                <a:ea typeface="Calibri"/>
                <a:cs typeface="Times New Roman"/>
              </a:rPr>
              <a:t>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pic>
        <p:nvPicPr>
          <p:cNvPr id="2" name="Kép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76650" y="3565864"/>
            <a:ext cx="1790700" cy="12858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smtClean="0">
                <a:solidFill>
                  <a:schemeClr val="tx1">
                    <a:lumMod val="65000"/>
                    <a:lumOff val="35000"/>
                  </a:schemeClr>
                </a:solidFill>
              </a:rPr>
              <a:t>How to improve quality of promotions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trainings and students enrolment- EU experience</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buNone/>
            </a:pPr>
            <a:endParaRPr lang="en-GB" sz="1400" dirty="0" smtClean="0">
              <a:solidFill>
                <a:schemeClr val="tx2">
                  <a:lumMod val="60000"/>
                  <a:lumOff val="40000"/>
                </a:schemeClr>
              </a:solidFill>
              <a:ea typeface="+mj-ea"/>
              <a:cs typeface="+mj-cs"/>
            </a:endParaRPr>
          </a:p>
          <a:p>
            <a:pPr marL="0" indent="0" algn="ctr">
              <a:buNone/>
            </a:pPr>
            <a:r>
              <a:rPr lang="en-GB" sz="4000" dirty="0" smtClean="0">
                <a:solidFill>
                  <a:schemeClr val="tx2">
                    <a:lumMod val="60000"/>
                    <a:lumOff val="40000"/>
                  </a:schemeClr>
                </a:solidFill>
                <a:ea typeface="+mj-ea"/>
                <a:cs typeface="+mj-cs"/>
              </a:rPr>
              <a:t>Thank you for your attention!</a:t>
            </a:r>
            <a:r>
              <a:rPr lang="en-GB" sz="1400" dirty="0" smtClean="0">
                <a:solidFill>
                  <a:schemeClr val="tx2">
                    <a:lumMod val="60000"/>
                    <a:lumOff val="40000"/>
                  </a:schemeClr>
                </a:solidFill>
                <a:ea typeface="+mj-ea"/>
                <a:cs typeface="+mj-cs"/>
              </a:rPr>
              <a:t/>
            </a:r>
            <a:br>
              <a:rPr lang="en-GB" sz="1400" dirty="0" smtClean="0">
                <a:solidFill>
                  <a:schemeClr val="tx2">
                    <a:lumMod val="60000"/>
                    <a:lumOff val="40000"/>
                  </a:schemeClr>
                </a:solidFill>
                <a:ea typeface="+mj-ea"/>
                <a:cs typeface="+mj-cs"/>
              </a:rPr>
            </a:br>
            <a:endParaRPr lang="en-GB" sz="1400" i="1" dirty="0" smtClean="0">
              <a:solidFill>
                <a:schemeClr val="tx2">
                  <a:lumMod val="60000"/>
                  <a:lumOff val="40000"/>
                </a:schemeClr>
              </a:solidFill>
              <a:ea typeface="+mj-ea"/>
              <a:cs typeface="+mj-cs"/>
            </a:endParaRPr>
          </a:p>
          <a:p>
            <a:pPr marL="0" indent="0">
              <a:buNone/>
            </a:pPr>
            <a:endParaRPr lang="en-GB" sz="1400" i="1" dirty="0" smtClean="0">
              <a:solidFill>
                <a:schemeClr val="tx2">
                  <a:lumMod val="60000"/>
                  <a:lumOff val="40000"/>
                </a:schemeClr>
              </a:solidFill>
              <a:ea typeface="+mj-ea"/>
              <a:cs typeface="+mj-cs"/>
            </a:endParaRPr>
          </a:p>
          <a:p>
            <a:pPr marL="0" indent="0">
              <a:buNone/>
            </a:pPr>
            <a:endParaRPr lang="en-GB" sz="2000" i="1" dirty="0" smtClean="0">
              <a:solidFill>
                <a:schemeClr val="tx2">
                  <a:lumMod val="60000"/>
                  <a:lumOff val="40000"/>
                </a:schemeClr>
              </a:solidFill>
              <a:latin typeface="+mj-lt"/>
              <a:ea typeface="+mj-ea"/>
              <a:cs typeface="+mj-cs"/>
            </a:endParaRPr>
          </a:p>
          <a:p>
            <a:pPr marL="0" indent="0">
              <a:buNone/>
            </a:pPr>
            <a:endParaRPr lang="en-GB" sz="2000" i="1" dirty="0">
              <a:solidFill>
                <a:schemeClr val="tx2">
                  <a:lumMod val="60000"/>
                  <a:lumOff val="40000"/>
                </a:schemeClr>
              </a:solidFill>
              <a:latin typeface="+mj-lt"/>
              <a:ea typeface="+mj-ea"/>
              <a:cs typeface="+mj-cs"/>
            </a:endParaRPr>
          </a:p>
        </p:txBody>
      </p:sp>
      <p:pic>
        <p:nvPicPr>
          <p:cNvPr id="4" name="Kép 3"/>
          <p:cNvPicPr>
            <a:picLocks noChangeAspect="1"/>
          </p:cNvPicPr>
          <p:nvPr/>
        </p:nvPicPr>
        <p:blipFill>
          <a:blip r:embed="rId4" cstate="print"/>
          <a:stretch>
            <a:fillRect/>
          </a:stretch>
        </p:blipFill>
        <p:spPr>
          <a:xfrm>
            <a:off x="2362200" y="1836737"/>
            <a:ext cx="4648200" cy="3093166"/>
          </a:xfrm>
          <a:prstGeom prst="rect">
            <a:avLst/>
          </a:prstGeom>
        </p:spPr>
      </p:pic>
    </p:spTree>
    <p:extLst>
      <p:ext uri="{BB962C8B-B14F-4D97-AF65-F5344CB8AC3E}">
        <p14:creationId xmlns:p14="http://schemas.microsoft.com/office/powerpoint/2010/main" xmlns="" val="4152341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en-GB" sz="2400" dirty="0" smtClean="0">
                <a:solidFill>
                  <a:schemeClr val="tx1">
                    <a:lumMod val="65000"/>
                    <a:lumOff val="35000"/>
                  </a:schemeClr>
                </a:solidFill>
                <a:latin typeface="+mj-lt"/>
                <a:ea typeface="+mj-ea"/>
                <a:cs typeface="+mj-cs"/>
              </a:rPr>
              <a:t>International Education Expo</a:t>
            </a:r>
          </a:p>
          <a:p>
            <a:r>
              <a:rPr lang="en-GB" sz="1400" dirty="0" smtClean="0">
                <a:solidFill>
                  <a:schemeClr val="tx1">
                    <a:lumMod val="65000"/>
                    <a:lumOff val="35000"/>
                  </a:schemeClr>
                </a:solidFill>
              </a:rPr>
              <a:t>Faculty</a:t>
            </a:r>
            <a:endParaRPr lang="en-GB" sz="1400" i="1" dirty="0" smtClean="0">
              <a:solidFill>
                <a:schemeClr val="tx1">
                  <a:lumMod val="65000"/>
                  <a:lumOff val="35000"/>
                </a:schemeClr>
              </a:solidFill>
              <a:ea typeface="+mj-ea"/>
              <a:cs typeface="+mj-cs"/>
            </a:endParaRPr>
          </a:p>
          <a:p>
            <a:r>
              <a:rPr lang="en-GB" sz="1400" dirty="0" smtClean="0">
                <a:solidFill>
                  <a:schemeClr val="tx1">
                    <a:lumMod val="65000"/>
                    <a:lumOff val="35000"/>
                  </a:schemeClr>
                </a:solidFill>
                <a:ea typeface="+mj-ea"/>
                <a:cs typeface="+mj-cs"/>
              </a:rPr>
              <a:t>Trainings</a:t>
            </a:r>
          </a:p>
          <a:p>
            <a:r>
              <a:rPr lang="en-GB" sz="1400" dirty="0" smtClean="0">
                <a:solidFill>
                  <a:schemeClr val="tx1">
                    <a:lumMod val="65000"/>
                    <a:lumOff val="35000"/>
                  </a:schemeClr>
                </a:solidFill>
                <a:ea typeface="+mj-ea"/>
                <a:cs typeface="+mj-cs"/>
              </a:rPr>
              <a:t>Career</a:t>
            </a:r>
          </a:p>
          <a:p>
            <a:r>
              <a:rPr lang="en-GB" sz="1400" dirty="0" smtClean="0">
                <a:solidFill>
                  <a:schemeClr val="tx1">
                    <a:lumMod val="65000"/>
                    <a:lumOff val="35000"/>
                  </a:schemeClr>
                </a:solidFill>
                <a:ea typeface="+mj-ea"/>
                <a:cs typeface="+mj-cs"/>
              </a:rPr>
              <a:t>Industry parties</a:t>
            </a:r>
            <a:br>
              <a:rPr lang="en-GB" sz="1400" dirty="0" smtClean="0">
                <a:solidFill>
                  <a:schemeClr val="tx1">
                    <a:lumMod val="65000"/>
                    <a:lumOff val="35000"/>
                  </a:schemeClr>
                </a:solidFill>
                <a:ea typeface="+mj-ea"/>
                <a:cs typeface="+mj-cs"/>
              </a:rPr>
            </a:br>
            <a:endParaRPr lang="en-GB" sz="1400" i="1" dirty="0" smtClean="0">
              <a:solidFill>
                <a:schemeClr val="tx1">
                  <a:lumMod val="65000"/>
                  <a:lumOff val="35000"/>
                </a:schemeClr>
              </a:solidFill>
              <a:ea typeface="+mj-ea"/>
              <a:cs typeface="+mj-cs"/>
            </a:endParaRPr>
          </a:p>
          <a:p>
            <a:pPr marL="0" indent="0">
              <a:buNone/>
            </a:pPr>
            <a:endParaRPr lang="en-GB" sz="1400" i="1" dirty="0" smtClean="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sp>
        <p:nvSpPr>
          <p:cNvPr id="15" name="Inhaltsplatzhalter 2"/>
          <p:cNvSpPr txBox="1">
            <a:spLocks/>
          </p:cNvSpPr>
          <p:nvPr/>
        </p:nvSpPr>
        <p:spPr>
          <a:xfrm>
            <a:off x="4385953" y="1948822"/>
            <a:ext cx="4334494" cy="1168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b="1" dirty="0" smtClean="0">
                <a:solidFill>
                  <a:schemeClr val="tx1">
                    <a:lumMod val="65000"/>
                    <a:lumOff val="35000"/>
                  </a:schemeClr>
                </a:solidFill>
                <a:latin typeface="+mj-lt"/>
                <a:ea typeface="+mj-ea"/>
                <a:cs typeface="+mj-cs"/>
              </a:rPr>
              <a:t>Date:</a:t>
            </a:r>
            <a:r>
              <a:rPr lang="en-GB" sz="1400" dirty="0" smtClean="0">
                <a:solidFill>
                  <a:schemeClr val="tx1">
                    <a:lumMod val="65000"/>
                    <a:lumOff val="35000"/>
                  </a:schemeClr>
                </a:solidFill>
                <a:latin typeface="+mj-lt"/>
                <a:ea typeface="+mj-ea"/>
                <a:cs typeface="+mj-cs"/>
              </a:rPr>
              <a:t> 10-12. January 2019. </a:t>
            </a:r>
          </a:p>
          <a:p>
            <a:pPr marL="0" indent="0">
              <a:buFont typeface="Arial" pitchFamily="34" charset="0"/>
              <a:buNone/>
            </a:pPr>
            <a:r>
              <a:rPr lang="en-GB" sz="1400" b="1" dirty="0" smtClean="0">
                <a:solidFill>
                  <a:schemeClr val="tx1">
                    <a:lumMod val="65000"/>
                    <a:lumOff val="35000"/>
                  </a:schemeClr>
                </a:solidFill>
                <a:latin typeface="+mj-lt"/>
                <a:ea typeface="+mj-ea"/>
                <a:cs typeface="+mj-cs"/>
              </a:rPr>
              <a:t>Venue:</a:t>
            </a:r>
            <a:r>
              <a:rPr lang="en-GB" sz="1400" dirty="0" smtClean="0">
                <a:solidFill>
                  <a:schemeClr val="tx1">
                    <a:lumMod val="65000"/>
                    <a:lumOff val="35000"/>
                  </a:schemeClr>
                </a:solidFill>
                <a:latin typeface="+mj-lt"/>
                <a:ea typeface="+mj-ea"/>
                <a:cs typeface="+mj-cs"/>
              </a:rPr>
              <a:t> HUNGEXPO (Budapest)</a:t>
            </a:r>
          </a:p>
          <a:p>
            <a:pPr marL="0" indent="0">
              <a:buFont typeface="Arial" pitchFamily="34" charset="0"/>
              <a:buNone/>
            </a:pPr>
            <a:r>
              <a:rPr lang="en-GB" sz="1400" b="1" dirty="0" smtClean="0">
                <a:solidFill>
                  <a:schemeClr val="tx1">
                    <a:lumMod val="65000"/>
                    <a:lumOff val="35000"/>
                  </a:schemeClr>
                </a:solidFill>
                <a:latin typeface="+mj-lt"/>
                <a:ea typeface="+mj-ea"/>
                <a:cs typeface="+mj-cs"/>
              </a:rPr>
              <a:t>Participants:</a:t>
            </a:r>
          </a:p>
          <a:p>
            <a:pPr marL="0" indent="0">
              <a:buNone/>
            </a:pPr>
            <a:r>
              <a:rPr lang="en-GB" sz="1400" dirty="0" smtClean="0">
                <a:solidFill>
                  <a:schemeClr val="tx1">
                    <a:lumMod val="65000"/>
                    <a:lumOff val="35000"/>
                  </a:schemeClr>
                </a:solidFill>
                <a:latin typeface="+mj-lt"/>
                <a:ea typeface="+mj-ea"/>
                <a:cs typeface="+mj-cs"/>
              </a:rPr>
              <a:t>Students, teachers, parents (more than 53,000 visitors) </a:t>
            </a:r>
            <a:endParaRPr lang="en-GB" sz="1400" dirty="0">
              <a:solidFill>
                <a:schemeClr val="tx1">
                  <a:lumMod val="65000"/>
                  <a:lumOff val="35000"/>
                </a:schemeClr>
              </a:solidFill>
              <a:latin typeface="+mj-lt"/>
              <a:ea typeface="+mj-ea"/>
              <a:cs typeface="+mj-cs"/>
            </a:endParaRPr>
          </a:p>
        </p:txBody>
      </p:sp>
      <p:pic>
        <p:nvPicPr>
          <p:cNvPr id="3" name="Kép 2"/>
          <p:cNvPicPr>
            <a:picLocks noChangeAspect="1"/>
          </p:cNvPicPr>
          <p:nvPr/>
        </p:nvPicPr>
        <p:blipFill>
          <a:blip r:embed="rId4" cstate="print"/>
          <a:stretch>
            <a:fillRect/>
          </a:stretch>
        </p:blipFill>
        <p:spPr>
          <a:xfrm>
            <a:off x="161774" y="3859281"/>
            <a:ext cx="2667000" cy="2000250"/>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26634" y="3963163"/>
            <a:ext cx="2786731" cy="1738920"/>
          </a:xfrm>
          <a:prstGeom prst="rect">
            <a:avLst/>
          </a:prstGeom>
        </p:spPr>
      </p:pic>
      <p:pic>
        <p:nvPicPr>
          <p:cNvPr id="8" name="Kép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38002" y="3859281"/>
            <a:ext cx="3205530" cy="2000250"/>
          </a:xfrm>
          <a:prstGeom prst="rect">
            <a:avLst/>
          </a:prstGeom>
        </p:spPr>
      </p:pic>
    </p:spTree>
    <p:extLst>
      <p:ext uri="{BB962C8B-B14F-4D97-AF65-F5344CB8AC3E}">
        <p14:creationId xmlns:p14="http://schemas.microsoft.com/office/powerpoint/2010/main" xmlns="" val="483432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en-GB" sz="2400" dirty="0" smtClean="0">
                <a:solidFill>
                  <a:schemeClr val="tx1">
                    <a:lumMod val="65000"/>
                    <a:lumOff val="35000"/>
                  </a:schemeClr>
                </a:solidFill>
                <a:latin typeface="+mj-lt"/>
                <a:ea typeface="+mj-ea"/>
                <a:cs typeface="+mj-cs"/>
              </a:rPr>
              <a:t>Open days</a:t>
            </a:r>
          </a:p>
          <a:p>
            <a:r>
              <a:rPr lang="en-GB" sz="1400" dirty="0" smtClean="0">
                <a:solidFill>
                  <a:schemeClr val="tx1">
                    <a:lumMod val="65000"/>
                    <a:lumOff val="35000"/>
                  </a:schemeClr>
                </a:solidFill>
              </a:rPr>
              <a:t>Introduction of the </a:t>
            </a:r>
            <a:r>
              <a:rPr lang="en-GB" sz="1400" dirty="0" err="1" smtClean="0">
                <a:solidFill>
                  <a:schemeClr val="tx1">
                    <a:lumMod val="65000"/>
                    <a:lumOff val="35000"/>
                  </a:schemeClr>
                </a:solidFill>
              </a:rPr>
              <a:t>Banki</a:t>
            </a:r>
            <a:r>
              <a:rPr lang="en-GB" sz="1400" dirty="0" smtClean="0">
                <a:solidFill>
                  <a:schemeClr val="tx1">
                    <a:lumMod val="65000"/>
                    <a:lumOff val="35000"/>
                  </a:schemeClr>
                </a:solidFill>
              </a:rPr>
              <a:t> Faculty</a:t>
            </a:r>
            <a:endParaRPr lang="en-GB" sz="1400" i="1" dirty="0" smtClean="0">
              <a:solidFill>
                <a:schemeClr val="tx1">
                  <a:lumMod val="65000"/>
                  <a:lumOff val="35000"/>
                </a:schemeClr>
              </a:solidFill>
              <a:ea typeface="+mj-ea"/>
              <a:cs typeface="+mj-cs"/>
            </a:endParaRPr>
          </a:p>
          <a:p>
            <a:r>
              <a:rPr lang="en-GB" sz="1400" dirty="0" smtClean="0">
                <a:solidFill>
                  <a:schemeClr val="tx1">
                    <a:lumMod val="65000"/>
                    <a:lumOff val="35000"/>
                  </a:schemeClr>
                </a:solidFill>
                <a:ea typeface="+mj-ea"/>
                <a:cs typeface="+mj-cs"/>
              </a:rPr>
              <a:t>Student life</a:t>
            </a:r>
          </a:p>
          <a:p>
            <a:r>
              <a:rPr lang="en-GB" sz="1400" dirty="0" smtClean="0">
                <a:solidFill>
                  <a:schemeClr val="tx1">
                    <a:lumMod val="65000"/>
                    <a:lumOff val="35000"/>
                  </a:schemeClr>
                </a:solidFill>
                <a:ea typeface="+mj-ea"/>
                <a:cs typeface="+mj-cs"/>
              </a:rPr>
              <a:t>Lab visits</a:t>
            </a:r>
            <a:br>
              <a:rPr lang="en-GB" sz="1400" dirty="0" smtClean="0">
                <a:solidFill>
                  <a:schemeClr val="tx1">
                    <a:lumMod val="65000"/>
                    <a:lumOff val="35000"/>
                  </a:schemeClr>
                </a:solidFill>
                <a:ea typeface="+mj-ea"/>
                <a:cs typeface="+mj-cs"/>
              </a:rPr>
            </a:br>
            <a:endParaRPr lang="en-GB" sz="1400" i="1" dirty="0" smtClean="0">
              <a:solidFill>
                <a:schemeClr val="tx1">
                  <a:lumMod val="65000"/>
                  <a:lumOff val="35000"/>
                </a:schemeClr>
              </a:solidFill>
              <a:ea typeface="+mj-ea"/>
              <a:cs typeface="+mj-cs"/>
            </a:endParaRPr>
          </a:p>
          <a:p>
            <a:pPr marL="0" indent="0">
              <a:buNone/>
            </a:pPr>
            <a:endParaRPr lang="en-GB" sz="1400" i="1" dirty="0" smtClean="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sp>
        <p:nvSpPr>
          <p:cNvPr id="15" name="Inhaltsplatzhalter 2"/>
          <p:cNvSpPr txBox="1">
            <a:spLocks/>
          </p:cNvSpPr>
          <p:nvPr/>
        </p:nvSpPr>
        <p:spPr>
          <a:xfrm>
            <a:off x="4385953" y="1948822"/>
            <a:ext cx="4334494" cy="1168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b="1" dirty="0" smtClean="0">
                <a:solidFill>
                  <a:schemeClr val="tx1">
                    <a:lumMod val="65000"/>
                    <a:lumOff val="35000"/>
                  </a:schemeClr>
                </a:solidFill>
                <a:latin typeface="+mj-lt"/>
                <a:ea typeface="+mj-ea"/>
                <a:cs typeface="+mj-cs"/>
              </a:rPr>
              <a:t>Date:</a:t>
            </a:r>
            <a:r>
              <a:rPr lang="en-GB" sz="1400" dirty="0" smtClean="0">
                <a:solidFill>
                  <a:schemeClr val="tx1">
                    <a:lumMod val="65000"/>
                    <a:lumOff val="35000"/>
                  </a:schemeClr>
                </a:solidFill>
                <a:latin typeface="+mj-lt"/>
                <a:ea typeface="+mj-ea"/>
                <a:cs typeface="+mj-cs"/>
              </a:rPr>
              <a:t> from December to February </a:t>
            </a:r>
          </a:p>
          <a:p>
            <a:pPr marL="0" indent="0">
              <a:buFont typeface="Arial" pitchFamily="34" charset="0"/>
              <a:buNone/>
            </a:pPr>
            <a:r>
              <a:rPr lang="en-GB" sz="1400" b="1" dirty="0" smtClean="0">
                <a:solidFill>
                  <a:schemeClr val="tx1">
                    <a:lumMod val="65000"/>
                    <a:lumOff val="35000"/>
                  </a:schemeClr>
                </a:solidFill>
                <a:latin typeface="+mj-lt"/>
                <a:ea typeface="+mj-ea"/>
                <a:cs typeface="+mj-cs"/>
              </a:rPr>
              <a:t>Venue:</a:t>
            </a:r>
            <a:r>
              <a:rPr lang="en-GB" sz="1400" dirty="0" smtClean="0">
                <a:solidFill>
                  <a:schemeClr val="tx1">
                    <a:lumMod val="65000"/>
                    <a:lumOff val="35000"/>
                  </a:schemeClr>
                </a:solidFill>
                <a:latin typeface="+mj-lt"/>
                <a:ea typeface="+mj-ea"/>
                <a:cs typeface="+mj-cs"/>
              </a:rPr>
              <a:t> ÓE BGK (Bp., </a:t>
            </a:r>
            <a:r>
              <a:rPr lang="en-GB" sz="1400" dirty="0" err="1" smtClean="0">
                <a:solidFill>
                  <a:schemeClr val="tx1">
                    <a:lumMod val="65000"/>
                    <a:lumOff val="35000"/>
                  </a:schemeClr>
                </a:solidFill>
                <a:latin typeface="+mj-lt"/>
                <a:ea typeface="+mj-ea"/>
                <a:cs typeface="+mj-cs"/>
              </a:rPr>
              <a:t>Népszínház</a:t>
            </a:r>
            <a:r>
              <a:rPr lang="en-GB" sz="1400" dirty="0" smtClean="0">
                <a:solidFill>
                  <a:schemeClr val="tx1">
                    <a:lumMod val="65000"/>
                    <a:lumOff val="35000"/>
                  </a:schemeClr>
                </a:solidFill>
                <a:latin typeface="+mj-lt"/>
                <a:ea typeface="+mj-ea"/>
                <a:cs typeface="+mj-cs"/>
              </a:rPr>
              <a:t> str.), ÓE (Bp., </a:t>
            </a:r>
            <a:r>
              <a:rPr lang="en-GB" sz="1400" dirty="0" err="1" smtClean="0">
                <a:solidFill>
                  <a:schemeClr val="tx1">
                    <a:lumMod val="65000"/>
                    <a:lumOff val="35000"/>
                  </a:schemeClr>
                </a:solidFill>
                <a:latin typeface="+mj-lt"/>
                <a:ea typeface="+mj-ea"/>
                <a:cs typeface="+mj-cs"/>
              </a:rPr>
              <a:t>Bécsi</a:t>
            </a:r>
            <a:r>
              <a:rPr lang="en-GB" sz="1400" dirty="0" smtClean="0">
                <a:solidFill>
                  <a:schemeClr val="tx1">
                    <a:lumMod val="65000"/>
                    <a:lumOff val="35000"/>
                  </a:schemeClr>
                </a:solidFill>
                <a:latin typeface="+mj-lt"/>
                <a:ea typeface="+mj-ea"/>
                <a:cs typeface="+mj-cs"/>
              </a:rPr>
              <a:t> str.)</a:t>
            </a:r>
          </a:p>
          <a:p>
            <a:pPr marL="0" indent="0">
              <a:buFont typeface="Arial" pitchFamily="34" charset="0"/>
              <a:buNone/>
            </a:pPr>
            <a:r>
              <a:rPr lang="en-GB" sz="1400" b="1" dirty="0" smtClean="0">
                <a:solidFill>
                  <a:schemeClr val="tx1">
                    <a:lumMod val="65000"/>
                    <a:lumOff val="35000"/>
                  </a:schemeClr>
                </a:solidFill>
                <a:latin typeface="+mj-lt"/>
                <a:ea typeface="+mj-ea"/>
                <a:cs typeface="+mj-cs"/>
              </a:rPr>
              <a:t>Participants:</a:t>
            </a:r>
          </a:p>
          <a:p>
            <a:pPr marL="0" indent="0">
              <a:buNone/>
            </a:pPr>
            <a:r>
              <a:rPr lang="en-GB" sz="1400" dirty="0" smtClean="0">
                <a:solidFill>
                  <a:schemeClr val="tx1">
                    <a:lumMod val="65000"/>
                    <a:lumOff val="35000"/>
                  </a:schemeClr>
                </a:solidFill>
                <a:latin typeface="+mj-lt"/>
                <a:ea typeface="+mj-ea"/>
                <a:cs typeface="+mj-cs"/>
              </a:rPr>
              <a:t>Students from High schools</a:t>
            </a:r>
            <a:endParaRPr lang="en-GB" sz="1400" dirty="0">
              <a:solidFill>
                <a:schemeClr val="tx1">
                  <a:lumMod val="65000"/>
                  <a:lumOff val="35000"/>
                </a:schemeClr>
              </a:solidFill>
              <a:latin typeface="+mj-lt"/>
              <a:ea typeface="+mj-ea"/>
              <a:cs typeface="+mj-cs"/>
            </a:endParaRPr>
          </a:p>
        </p:txBody>
      </p:sp>
      <p:pic>
        <p:nvPicPr>
          <p:cNvPr id="3" name="Kép 2"/>
          <p:cNvPicPr>
            <a:picLocks noChangeAspect="1"/>
          </p:cNvPicPr>
          <p:nvPr/>
        </p:nvPicPr>
        <p:blipFill>
          <a:blip r:embed="rId4" cstate="print"/>
          <a:stretch>
            <a:fillRect/>
          </a:stretch>
        </p:blipFill>
        <p:spPr>
          <a:xfrm>
            <a:off x="1765150" y="3143214"/>
            <a:ext cx="2384580" cy="3384125"/>
          </a:xfrm>
          <a:prstGeom prst="rect">
            <a:avLst/>
          </a:prstGeom>
        </p:spPr>
      </p:pic>
      <p:pic>
        <p:nvPicPr>
          <p:cNvPr id="5" name="Kép 4"/>
          <p:cNvPicPr>
            <a:picLocks noChangeAspect="1"/>
          </p:cNvPicPr>
          <p:nvPr/>
        </p:nvPicPr>
        <p:blipFill>
          <a:blip r:embed="rId5" cstate="print"/>
          <a:stretch>
            <a:fillRect/>
          </a:stretch>
        </p:blipFill>
        <p:spPr>
          <a:xfrm>
            <a:off x="4953000" y="3143214"/>
            <a:ext cx="2383619" cy="3384125"/>
          </a:xfrm>
          <a:prstGeom prst="rect">
            <a:avLst/>
          </a:prstGeom>
        </p:spPr>
      </p:pic>
    </p:spTree>
    <p:extLst>
      <p:ext uri="{BB962C8B-B14F-4D97-AF65-F5344CB8AC3E}">
        <p14:creationId xmlns:p14="http://schemas.microsoft.com/office/powerpoint/2010/main" xmlns="" val="2140240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hu-HU" sz="2400" dirty="0" smtClean="0">
                <a:solidFill>
                  <a:schemeClr val="tx1">
                    <a:lumMod val="65000"/>
                    <a:lumOff val="35000"/>
                  </a:schemeClr>
                </a:solidFill>
                <a:latin typeface="+mj-lt"/>
                <a:ea typeface="+mj-ea"/>
                <a:cs typeface="+mj-cs"/>
              </a:rPr>
              <a:t>O</a:t>
            </a:r>
            <a:r>
              <a:rPr lang="en-GB" sz="2400" dirty="0" smtClean="0">
                <a:solidFill>
                  <a:schemeClr val="tx1">
                    <a:lumMod val="65000"/>
                    <a:lumOff val="35000"/>
                  </a:schemeClr>
                </a:solidFill>
                <a:latin typeface="+mj-lt"/>
                <a:ea typeface="+mj-ea"/>
                <a:cs typeface="+mj-cs"/>
              </a:rPr>
              <a:t>pen </a:t>
            </a:r>
            <a:r>
              <a:rPr lang="hu-HU" sz="2400" dirty="0" smtClean="0">
                <a:solidFill>
                  <a:schemeClr val="tx1">
                    <a:lumMod val="65000"/>
                    <a:lumOff val="35000"/>
                  </a:schemeClr>
                </a:solidFill>
                <a:latin typeface="+mj-lt"/>
                <a:ea typeface="+mj-ea"/>
                <a:cs typeface="+mj-cs"/>
              </a:rPr>
              <a:t>D</a:t>
            </a:r>
            <a:r>
              <a:rPr lang="en-GB" sz="2400" dirty="0" smtClean="0">
                <a:solidFill>
                  <a:schemeClr val="tx1">
                    <a:lumMod val="65000"/>
                    <a:lumOff val="35000"/>
                  </a:schemeClr>
                </a:solidFill>
                <a:latin typeface="+mj-lt"/>
                <a:ea typeface="+mj-ea"/>
                <a:cs typeface="+mj-cs"/>
              </a:rPr>
              <a:t>ay</a:t>
            </a:r>
            <a:r>
              <a:rPr lang="hu-HU" sz="2400" dirty="0" smtClean="0">
                <a:solidFill>
                  <a:schemeClr val="tx1">
                    <a:lumMod val="65000"/>
                    <a:lumOff val="35000"/>
                  </a:schemeClr>
                </a:solidFill>
                <a:latin typeface="+mj-lt"/>
                <a:ea typeface="+mj-ea"/>
                <a:cs typeface="+mj-cs"/>
              </a:rPr>
              <a:t> </a:t>
            </a:r>
            <a:r>
              <a:rPr lang="hu-HU" sz="2400" dirty="0" err="1" smtClean="0">
                <a:solidFill>
                  <a:schemeClr val="tx1">
                    <a:lumMod val="65000"/>
                    <a:lumOff val="35000"/>
                  </a:schemeClr>
                </a:solidFill>
                <a:latin typeface="+mj-lt"/>
                <a:ea typeface="+mj-ea"/>
                <a:cs typeface="+mj-cs"/>
              </a:rPr>
              <a:t>for</a:t>
            </a:r>
            <a:r>
              <a:rPr lang="hu-HU" sz="2400" dirty="0" smtClean="0">
                <a:solidFill>
                  <a:schemeClr val="tx1">
                    <a:lumMod val="65000"/>
                    <a:lumOff val="35000"/>
                  </a:schemeClr>
                </a:solidFill>
                <a:latin typeface="+mj-lt"/>
                <a:ea typeface="+mj-ea"/>
                <a:cs typeface="+mj-cs"/>
              </a:rPr>
              <a:t> </a:t>
            </a:r>
            <a:r>
              <a:rPr lang="hu-HU" sz="2400" dirty="0" err="1" smtClean="0">
                <a:solidFill>
                  <a:schemeClr val="tx1">
                    <a:lumMod val="65000"/>
                    <a:lumOff val="35000"/>
                  </a:schemeClr>
                </a:solidFill>
                <a:latin typeface="+mj-lt"/>
                <a:ea typeface="+mj-ea"/>
                <a:cs typeface="+mj-cs"/>
              </a:rPr>
              <a:t>Girls</a:t>
            </a:r>
            <a:endParaRPr lang="en-GB" sz="2400" dirty="0" smtClean="0">
              <a:solidFill>
                <a:schemeClr val="tx1">
                  <a:lumMod val="65000"/>
                  <a:lumOff val="35000"/>
                </a:schemeClr>
              </a:solidFill>
              <a:latin typeface="+mj-lt"/>
              <a:ea typeface="+mj-ea"/>
              <a:cs typeface="+mj-cs"/>
            </a:endParaRPr>
          </a:p>
          <a:p>
            <a:r>
              <a:rPr lang="en-GB" sz="1400" dirty="0" smtClean="0">
                <a:solidFill>
                  <a:schemeClr val="tx1">
                    <a:lumMod val="65000"/>
                    <a:lumOff val="35000"/>
                  </a:schemeClr>
                </a:solidFill>
              </a:rPr>
              <a:t>Successful women at </a:t>
            </a:r>
            <a:r>
              <a:rPr lang="en-GB" sz="1400" dirty="0" err="1" smtClean="0">
                <a:solidFill>
                  <a:schemeClr val="tx1">
                    <a:lumMod val="65000"/>
                    <a:lumOff val="35000"/>
                  </a:schemeClr>
                </a:solidFill>
              </a:rPr>
              <a:t>Banki</a:t>
            </a:r>
            <a:r>
              <a:rPr lang="en-GB" sz="1400" dirty="0" smtClean="0">
                <a:solidFill>
                  <a:schemeClr val="tx1">
                    <a:lumMod val="65000"/>
                    <a:lumOff val="35000"/>
                  </a:schemeClr>
                </a:solidFill>
              </a:rPr>
              <a:t> Faculty</a:t>
            </a:r>
            <a:endParaRPr lang="en-GB" sz="1400" i="1" dirty="0" smtClean="0">
              <a:solidFill>
                <a:schemeClr val="tx1">
                  <a:lumMod val="65000"/>
                  <a:lumOff val="35000"/>
                </a:schemeClr>
              </a:solidFill>
              <a:ea typeface="+mj-ea"/>
              <a:cs typeface="+mj-cs"/>
            </a:endParaRPr>
          </a:p>
          <a:p>
            <a:r>
              <a:rPr lang="en-GB" sz="1400" dirty="0" smtClean="0">
                <a:solidFill>
                  <a:schemeClr val="tx1">
                    <a:lumMod val="65000"/>
                    <a:lumOff val="35000"/>
                  </a:schemeClr>
                </a:solidFill>
                <a:ea typeface="+mj-ea"/>
                <a:cs typeface="+mj-cs"/>
              </a:rPr>
              <a:t>Student life</a:t>
            </a:r>
          </a:p>
          <a:p>
            <a:r>
              <a:rPr lang="en-GB" sz="1400" dirty="0" smtClean="0">
                <a:solidFill>
                  <a:schemeClr val="tx1">
                    <a:lumMod val="65000"/>
                    <a:lumOff val="35000"/>
                  </a:schemeClr>
                </a:solidFill>
                <a:ea typeface="+mj-ea"/>
                <a:cs typeface="+mj-cs"/>
              </a:rPr>
              <a:t>Lab visits</a:t>
            </a:r>
            <a:br>
              <a:rPr lang="en-GB" sz="1400" dirty="0" smtClean="0">
                <a:solidFill>
                  <a:schemeClr val="tx1">
                    <a:lumMod val="65000"/>
                    <a:lumOff val="35000"/>
                  </a:schemeClr>
                </a:solidFill>
                <a:ea typeface="+mj-ea"/>
                <a:cs typeface="+mj-cs"/>
              </a:rPr>
            </a:br>
            <a:endParaRPr lang="en-GB" sz="1400" i="1" dirty="0" smtClean="0">
              <a:solidFill>
                <a:schemeClr val="tx1">
                  <a:lumMod val="65000"/>
                  <a:lumOff val="35000"/>
                </a:schemeClr>
              </a:solidFill>
              <a:ea typeface="+mj-ea"/>
              <a:cs typeface="+mj-cs"/>
            </a:endParaRPr>
          </a:p>
          <a:p>
            <a:pPr marL="0" indent="0">
              <a:buNone/>
            </a:pPr>
            <a:endParaRPr lang="en-GB" sz="1400" i="1" dirty="0" smtClean="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sp>
        <p:nvSpPr>
          <p:cNvPr id="15" name="Inhaltsplatzhalter 2"/>
          <p:cNvSpPr txBox="1">
            <a:spLocks/>
          </p:cNvSpPr>
          <p:nvPr/>
        </p:nvSpPr>
        <p:spPr>
          <a:xfrm>
            <a:off x="4385953" y="1948822"/>
            <a:ext cx="4334494" cy="1168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b="1" dirty="0" smtClean="0">
                <a:solidFill>
                  <a:schemeClr val="tx1">
                    <a:lumMod val="65000"/>
                    <a:lumOff val="35000"/>
                  </a:schemeClr>
                </a:solidFill>
                <a:latin typeface="+mj-lt"/>
                <a:ea typeface="+mj-ea"/>
                <a:cs typeface="+mj-cs"/>
              </a:rPr>
              <a:t>Date:</a:t>
            </a:r>
            <a:r>
              <a:rPr lang="en-GB" sz="1400" dirty="0" smtClean="0">
                <a:solidFill>
                  <a:schemeClr val="tx1">
                    <a:lumMod val="65000"/>
                    <a:lumOff val="35000"/>
                  </a:schemeClr>
                </a:solidFill>
                <a:latin typeface="+mj-lt"/>
                <a:ea typeface="+mj-ea"/>
                <a:cs typeface="+mj-cs"/>
              </a:rPr>
              <a:t> 15. January 2019. </a:t>
            </a:r>
          </a:p>
          <a:p>
            <a:pPr marL="0" indent="0">
              <a:buFont typeface="Arial" pitchFamily="34" charset="0"/>
              <a:buNone/>
            </a:pPr>
            <a:r>
              <a:rPr lang="en-GB" sz="1400" b="1" dirty="0" smtClean="0">
                <a:solidFill>
                  <a:schemeClr val="tx1">
                    <a:lumMod val="65000"/>
                    <a:lumOff val="35000"/>
                  </a:schemeClr>
                </a:solidFill>
                <a:latin typeface="+mj-lt"/>
                <a:ea typeface="+mj-ea"/>
                <a:cs typeface="+mj-cs"/>
              </a:rPr>
              <a:t>Venue:</a:t>
            </a:r>
            <a:r>
              <a:rPr lang="en-GB" sz="1400" dirty="0" smtClean="0">
                <a:solidFill>
                  <a:schemeClr val="tx1">
                    <a:lumMod val="65000"/>
                    <a:lumOff val="35000"/>
                  </a:schemeClr>
                </a:solidFill>
                <a:latin typeface="+mj-lt"/>
                <a:ea typeface="+mj-ea"/>
                <a:cs typeface="+mj-cs"/>
              </a:rPr>
              <a:t> ÓE BGK (Bp., </a:t>
            </a:r>
            <a:r>
              <a:rPr lang="en-GB" sz="1400" dirty="0" err="1" smtClean="0">
                <a:solidFill>
                  <a:schemeClr val="tx1">
                    <a:lumMod val="65000"/>
                    <a:lumOff val="35000"/>
                  </a:schemeClr>
                </a:solidFill>
                <a:latin typeface="+mj-lt"/>
                <a:ea typeface="+mj-ea"/>
                <a:cs typeface="+mj-cs"/>
              </a:rPr>
              <a:t>Népszínház</a:t>
            </a:r>
            <a:r>
              <a:rPr lang="en-GB" sz="1400" dirty="0" smtClean="0">
                <a:solidFill>
                  <a:schemeClr val="tx1">
                    <a:lumMod val="65000"/>
                    <a:lumOff val="35000"/>
                  </a:schemeClr>
                </a:solidFill>
                <a:latin typeface="+mj-lt"/>
                <a:ea typeface="+mj-ea"/>
                <a:cs typeface="+mj-cs"/>
              </a:rPr>
              <a:t> str.)</a:t>
            </a:r>
          </a:p>
          <a:p>
            <a:pPr marL="0" indent="0">
              <a:buFont typeface="Arial" pitchFamily="34" charset="0"/>
              <a:buNone/>
            </a:pPr>
            <a:r>
              <a:rPr lang="en-GB" sz="1400" b="1" dirty="0" smtClean="0">
                <a:solidFill>
                  <a:schemeClr val="tx1">
                    <a:lumMod val="65000"/>
                    <a:lumOff val="35000"/>
                  </a:schemeClr>
                </a:solidFill>
                <a:latin typeface="+mj-lt"/>
                <a:ea typeface="+mj-ea"/>
                <a:cs typeface="+mj-cs"/>
              </a:rPr>
              <a:t>Participants:</a:t>
            </a:r>
          </a:p>
          <a:p>
            <a:pPr marL="0" indent="0">
              <a:buNone/>
            </a:pPr>
            <a:r>
              <a:rPr lang="en-GB" sz="1400" dirty="0" smtClean="0">
                <a:solidFill>
                  <a:schemeClr val="tx1">
                    <a:lumMod val="65000"/>
                    <a:lumOff val="35000"/>
                  </a:schemeClr>
                </a:solidFill>
                <a:latin typeface="+mj-lt"/>
                <a:ea typeface="+mj-ea"/>
                <a:cs typeface="+mj-cs"/>
              </a:rPr>
              <a:t>Special offer for female students from High schools</a:t>
            </a:r>
            <a:endParaRPr lang="en-GB" sz="1400" dirty="0">
              <a:solidFill>
                <a:schemeClr val="tx1">
                  <a:lumMod val="65000"/>
                  <a:lumOff val="35000"/>
                </a:schemeClr>
              </a:solidFill>
              <a:latin typeface="+mj-lt"/>
              <a:ea typeface="+mj-ea"/>
              <a:cs typeface="+mj-cs"/>
            </a:endParaRPr>
          </a:p>
        </p:txBody>
      </p:sp>
      <p:pic>
        <p:nvPicPr>
          <p:cNvPr id="4" name="Kép 3"/>
          <p:cNvPicPr>
            <a:picLocks noChangeAspect="1"/>
          </p:cNvPicPr>
          <p:nvPr/>
        </p:nvPicPr>
        <p:blipFill>
          <a:blip r:embed="rId4" cstate="print"/>
          <a:stretch>
            <a:fillRect/>
          </a:stretch>
        </p:blipFill>
        <p:spPr>
          <a:xfrm>
            <a:off x="1775911" y="3117088"/>
            <a:ext cx="5973178" cy="3359913"/>
          </a:xfrm>
          <a:prstGeom prst="rect">
            <a:avLst/>
          </a:prstGeom>
        </p:spPr>
      </p:pic>
    </p:spTree>
    <p:extLst>
      <p:ext uri="{BB962C8B-B14F-4D97-AF65-F5344CB8AC3E}">
        <p14:creationId xmlns:p14="http://schemas.microsoft.com/office/powerpoint/2010/main" xmlns="" val="3851788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5</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en-GB" sz="2400" dirty="0" smtClean="0">
                <a:solidFill>
                  <a:schemeClr val="tx1">
                    <a:lumMod val="65000"/>
                    <a:lumOff val="35000"/>
                  </a:schemeClr>
                </a:solidFill>
                <a:latin typeface="+mj-lt"/>
                <a:ea typeface="+mj-ea"/>
                <a:cs typeface="+mj-cs"/>
              </a:rPr>
              <a:t>Researchers</a:t>
            </a:r>
            <a:r>
              <a:rPr lang="hu-HU" sz="2400" dirty="0" smtClean="0">
                <a:solidFill>
                  <a:schemeClr val="tx1">
                    <a:lumMod val="65000"/>
                    <a:lumOff val="35000"/>
                  </a:schemeClr>
                </a:solidFill>
                <a:latin typeface="+mj-lt"/>
                <a:ea typeface="+mj-ea"/>
                <a:cs typeface="+mj-cs"/>
              </a:rPr>
              <a:t>’</a:t>
            </a:r>
            <a:r>
              <a:rPr lang="en-GB" sz="2400" dirty="0" smtClean="0">
                <a:solidFill>
                  <a:schemeClr val="tx1">
                    <a:lumMod val="65000"/>
                    <a:lumOff val="35000"/>
                  </a:schemeClr>
                </a:solidFill>
                <a:latin typeface="+mj-lt"/>
                <a:ea typeface="+mj-ea"/>
                <a:cs typeface="+mj-cs"/>
              </a:rPr>
              <a:t> night</a:t>
            </a:r>
          </a:p>
          <a:p>
            <a:r>
              <a:rPr lang="en-GB" sz="1400" dirty="0" smtClean="0">
                <a:solidFill>
                  <a:schemeClr val="tx1">
                    <a:lumMod val="65000"/>
                    <a:lumOff val="35000"/>
                  </a:schemeClr>
                </a:solidFill>
              </a:rPr>
              <a:t>~ 5000 visitors</a:t>
            </a:r>
            <a:endParaRPr lang="en-GB" sz="1400" i="1" dirty="0" smtClean="0">
              <a:solidFill>
                <a:schemeClr val="tx1">
                  <a:lumMod val="65000"/>
                  <a:lumOff val="35000"/>
                </a:schemeClr>
              </a:solidFill>
              <a:ea typeface="+mj-ea"/>
              <a:cs typeface="+mj-cs"/>
            </a:endParaRPr>
          </a:p>
          <a:p>
            <a:r>
              <a:rPr lang="en-GB" sz="1400" dirty="0" smtClean="0">
                <a:solidFill>
                  <a:schemeClr val="tx1">
                    <a:lumMod val="65000"/>
                    <a:lumOff val="35000"/>
                  </a:schemeClr>
                </a:solidFill>
                <a:ea typeface="+mj-ea"/>
                <a:cs typeface="+mj-cs"/>
              </a:rPr>
              <a:t>170 programs</a:t>
            </a:r>
          </a:p>
          <a:p>
            <a:r>
              <a:rPr lang="en-GB" sz="1400" dirty="0" smtClean="0">
                <a:solidFill>
                  <a:schemeClr val="tx1">
                    <a:lumMod val="65000"/>
                    <a:lumOff val="35000"/>
                  </a:schemeClr>
                </a:solidFill>
                <a:ea typeface="+mj-ea"/>
                <a:cs typeface="+mj-cs"/>
              </a:rPr>
              <a:t>Budapest, </a:t>
            </a:r>
            <a:r>
              <a:rPr lang="en-GB" sz="1400" dirty="0" err="1" smtClean="0">
                <a:solidFill>
                  <a:schemeClr val="tx1">
                    <a:lumMod val="65000"/>
                    <a:lumOff val="35000"/>
                  </a:schemeClr>
                </a:solidFill>
                <a:ea typeface="+mj-ea"/>
                <a:cs typeface="+mj-cs"/>
              </a:rPr>
              <a:t>Salgótarján</a:t>
            </a:r>
            <a:r>
              <a:rPr lang="en-GB" sz="1400" dirty="0" smtClean="0">
                <a:solidFill>
                  <a:schemeClr val="tx1">
                    <a:lumMod val="65000"/>
                    <a:lumOff val="35000"/>
                  </a:schemeClr>
                </a:solidFill>
                <a:ea typeface="+mj-ea"/>
                <a:cs typeface="+mj-cs"/>
              </a:rPr>
              <a:t>, </a:t>
            </a:r>
            <a:r>
              <a:rPr lang="en-GB" sz="1400" dirty="0" err="1" smtClean="0">
                <a:solidFill>
                  <a:schemeClr val="tx1">
                    <a:lumMod val="65000"/>
                    <a:lumOff val="35000"/>
                  </a:schemeClr>
                </a:solidFill>
                <a:ea typeface="+mj-ea"/>
                <a:cs typeface="+mj-cs"/>
              </a:rPr>
              <a:t>Székesfehérvár</a:t>
            </a:r>
            <a:r>
              <a:rPr lang="en-GB" sz="1400" dirty="0" smtClean="0">
                <a:solidFill>
                  <a:schemeClr val="tx1">
                    <a:lumMod val="65000"/>
                    <a:lumOff val="35000"/>
                  </a:schemeClr>
                </a:solidFill>
                <a:ea typeface="+mj-ea"/>
                <a:cs typeface="+mj-cs"/>
              </a:rPr>
              <a:t/>
            </a:r>
            <a:br>
              <a:rPr lang="en-GB" sz="1400" dirty="0" smtClean="0">
                <a:solidFill>
                  <a:schemeClr val="tx1">
                    <a:lumMod val="65000"/>
                    <a:lumOff val="35000"/>
                  </a:schemeClr>
                </a:solidFill>
                <a:ea typeface="+mj-ea"/>
                <a:cs typeface="+mj-cs"/>
              </a:rPr>
            </a:br>
            <a:endParaRPr lang="en-GB" sz="1400" i="1" dirty="0" smtClean="0">
              <a:solidFill>
                <a:schemeClr val="tx1">
                  <a:lumMod val="65000"/>
                  <a:lumOff val="35000"/>
                </a:schemeClr>
              </a:solidFill>
              <a:ea typeface="+mj-ea"/>
              <a:cs typeface="+mj-cs"/>
            </a:endParaRPr>
          </a:p>
          <a:p>
            <a:pPr marL="0" indent="0">
              <a:buNone/>
            </a:pPr>
            <a:endParaRPr lang="en-GB" sz="1400" i="1" dirty="0" smtClean="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sp>
        <p:nvSpPr>
          <p:cNvPr id="15" name="Inhaltsplatzhalter 2"/>
          <p:cNvSpPr txBox="1">
            <a:spLocks/>
          </p:cNvSpPr>
          <p:nvPr/>
        </p:nvSpPr>
        <p:spPr>
          <a:xfrm>
            <a:off x="4385953" y="1948822"/>
            <a:ext cx="4334494" cy="1168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b="1" dirty="0" smtClean="0">
                <a:solidFill>
                  <a:schemeClr val="tx1">
                    <a:lumMod val="65000"/>
                    <a:lumOff val="35000"/>
                  </a:schemeClr>
                </a:solidFill>
                <a:latin typeface="+mj-lt"/>
                <a:ea typeface="+mj-ea"/>
                <a:cs typeface="+mj-cs"/>
              </a:rPr>
              <a:t>Date:</a:t>
            </a:r>
            <a:r>
              <a:rPr lang="en-GB" sz="1400" dirty="0" smtClean="0">
                <a:solidFill>
                  <a:schemeClr val="tx1">
                    <a:lumMod val="65000"/>
                    <a:lumOff val="35000"/>
                  </a:schemeClr>
                </a:solidFill>
                <a:latin typeface="+mj-lt"/>
                <a:ea typeface="+mj-ea"/>
                <a:cs typeface="+mj-cs"/>
              </a:rPr>
              <a:t> 27. September 2019. </a:t>
            </a:r>
          </a:p>
          <a:p>
            <a:pPr marL="0" indent="0">
              <a:buFont typeface="Arial" pitchFamily="34" charset="0"/>
              <a:buNone/>
            </a:pPr>
            <a:r>
              <a:rPr lang="en-GB" sz="1400" b="1" dirty="0" smtClean="0">
                <a:solidFill>
                  <a:schemeClr val="tx1">
                    <a:lumMod val="65000"/>
                    <a:lumOff val="35000"/>
                  </a:schemeClr>
                </a:solidFill>
                <a:latin typeface="+mj-lt"/>
                <a:ea typeface="+mj-ea"/>
                <a:cs typeface="+mj-cs"/>
              </a:rPr>
              <a:t>Venue:</a:t>
            </a:r>
            <a:r>
              <a:rPr lang="en-GB" sz="1400" dirty="0" smtClean="0">
                <a:solidFill>
                  <a:schemeClr val="tx1">
                    <a:lumMod val="65000"/>
                    <a:lumOff val="35000"/>
                  </a:schemeClr>
                </a:solidFill>
                <a:latin typeface="+mj-lt"/>
                <a:ea typeface="+mj-ea"/>
                <a:cs typeface="+mj-cs"/>
              </a:rPr>
              <a:t> All Campuses of </a:t>
            </a:r>
            <a:r>
              <a:rPr lang="en-GB" sz="1400" dirty="0" err="1" smtClean="0">
                <a:solidFill>
                  <a:schemeClr val="tx1">
                    <a:lumMod val="65000"/>
                    <a:lumOff val="35000"/>
                  </a:schemeClr>
                </a:solidFill>
                <a:latin typeface="+mj-lt"/>
                <a:ea typeface="+mj-ea"/>
                <a:cs typeface="+mj-cs"/>
              </a:rPr>
              <a:t>Óbuda</a:t>
            </a:r>
            <a:r>
              <a:rPr lang="en-GB" sz="1400" dirty="0" smtClean="0">
                <a:solidFill>
                  <a:schemeClr val="tx1">
                    <a:lumMod val="65000"/>
                    <a:lumOff val="35000"/>
                  </a:schemeClr>
                </a:solidFill>
                <a:latin typeface="+mj-lt"/>
                <a:ea typeface="+mj-ea"/>
                <a:cs typeface="+mj-cs"/>
              </a:rPr>
              <a:t> University</a:t>
            </a:r>
          </a:p>
          <a:p>
            <a:pPr marL="0" indent="0">
              <a:buFont typeface="Arial" pitchFamily="34" charset="0"/>
              <a:buNone/>
            </a:pPr>
            <a:r>
              <a:rPr lang="en-GB" sz="1400" b="1" dirty="0" smtClean="0">
                <a:solidFill>
                  <a:schemeClr val="tx1">
                    <a:lumMod val="65000"/>
                    <a:lumOff val="35000"/>
                  </a:schemeClr>
                </a:solidFill>
                <a:latin typeface="+mj-lt"/>
                <a:ea typeface="+mj-ea"/>
                <a:cs typeface="+mj-cs"/>
              </a:rPr>
              <a:t>Participants:</a:t>
            </a:r>
          </a:p>
          <a:p>
            <a:pPr marL="0" indent="0">
              <a:buNone/>
            </a:pPr>
            <a:r>
              <a:rPr lang="en-GB" sz="1400" dirty="0" smtClean="0">
                <a:solidFill>
                  <a:schemeClr val="tx1">
                    <a:lumMod val="65000"/>
                    <a:lumOff val="35000"/>
                  </a:schemeClr>
                </a:solidFill>
                <a:latin typeface="+mj-lt"/>
                <a:ea typeface="+mj-ea"/>
                <a:cs typeface="+mj-cs"/>
              </a:rPr>
              <a:t>Free for all people</a:t>
            </a:r>
            <a:endParaRPr lang="en-GB" sz="1400" dirty="0">
              <a:solidFill>
                <a:schemeClr val="tx1">
                  <a:lumMod val="65000"/>
                  <a:lumOff val="35000"/>
                </a:schemeClr>
              </a:solidFill>
              <a:latin typeface="+mj-lt"/>
              <a:ea typeface="+mj-ea"/>
              <a:cs typeface="+mj-cs"/>
            </a:endParaRPr>
          </a:p>
        </p:txBody>
      </p:sp>
      <p:pic>
        <p:nvPicPr>
          <p:cNvPr id="3" name="Kép 2"/>
          <p:cNvPicPr>
            <a:picLocks noChangeAspect="1"/>
          </p:cNvPicPr>
          <p:nvPr/>
        </p:nvPicPr>
        <p:blipFill>
          <a:blip r:embed="rId4" cstate="print"/>
          <a:stretch>
            <a:fillRect/>
          </a:stretch>
        </p:blipFill>
        <p:spPr>
          <a:xfrm>
            <a:off x="1830215" y="3357563"/>
            <a:ext cx="5111475" cy="2878963"/>
          </a:xfrm>
          <a:prstGeom prst="rect">
            <a:avLst/>
          </a:prstGeom>
        </p:spPr>
      </p:pic>
    </p:spTree>
    <p:extLst>
      <p:ext uri="{BB962C8B-B14F-4D97-AF65-F5344CB8AC3E}">
        <p14:creationId xmlns:p14="http://schemas.microsoft.com/office/powerpoint/2010/main" xmlns="" val="1324721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3581400" cy="4648200"/>
          </a:xfrm>
        </p:spPr>
        <p:txBody>
          <a:bodyPr>
            <a:normAutofit/>
          </a:bodyPr>
          <a:lstStyle/>
          <a:p>
            <a:pPr marL="0" indent="0">
              <a:buNone/>
            </a:pPr>
            <a:r>
              <a:rPr lang="en-GB" sz="2400" dirty="0" smtClean="0">
                <a:solidFill>
                  <a:schemeClr val="tx1">
                    <a:lumMod val="65000"/>
                    <a:lumOff val="35000"/>
                  </a:schemeClr>
                </a:solidFill>
                <a:ea typeface="+mj-ea"/>
                <a:cs typeface="+mj-cs"/>
              </a:rPr>
              <a:t>Special events</a:t>
            </a:r>
            <a:r>
              <a:rPr lang="hu-HU" sz="2400" dirty="0" smtClean="0">
                <a:solidFill>
                  <a:schemeClr val="tx1">
                    <a:lumMod val="65000"/>
                    <a:lumOff val="35000"/>
                  </a:schemeClr>
                </a:solidFill>
                <a:ea typeface="+mj-ea"/>
                <a:cs typeface="+mj-cs"/>
              </a:rPr>
              <a:t> - </a:t>
            </a:r>
            <a:r>
              <a:rPr lang="hu-HU" sz="2400" b="1" dirty="0" smtClean="0">
                <a:solidFill>
                  <a:schemeClr val="tx1">
                    <a:lumMod val="65000"/>
                    <a:lumOff val="35000"/>
                  </a:schemeClr>
                </a:solidFill>
                <a:ea typeface="+mj-ea"/>
                <a:cs typeface="+mj-cs"/>
              </a:rPr>
              <a:t>LEGO Day</a:t>
            </a:r>
            <a:r>
              <a:rPr lang="en-GB" sz="2400" dirty="0" smtClean="0">
                <a:solidFill>
                  <a:schemeClr val="tx1">
                    <a:lumMod val="65000"/>
                    <a:lumOff val="35000"/>
                  </a:schemeClr>
                </a:solidFill>
                <a:ea typeface="+mj-ea"/>
                <a:cs typeface="+mj-cs"/>
              </a:rPr>
              <a:t/>
            </a:r>
            <a:br>
              <a:rPr lang="en-GB" sz="2400" dirty="0" smtClean="0">
                <a:solidFill>
                  <a:schemeClr val="tx1">
                    <a:lumMod val="65000"/>
                    <a:lumOff val="35000"/>
                  </a:schemeClr>
                </a:solidFill>
                <a:ea typeface="+mj-ea"/>
                <a:cs typeface="+mj-cs"/>
              </a:rPr>
            </a:br>
            <a:endParaRPr lang="en-GB" sz="2400" i="1" dirty="0" smtClean="0">
              <a:solidFill>
                <a:schemeClr val="tx1">
                  <a:lumMod val="65000"/>
                  <a:lumOff val="35000"/>
                </a:schemeClr>
              </a:solidFill>
              <a:ea typeface="+mj-ea"/>
              <a:cs typeface="+mj-cs"/>
            </a:endParaRPr>
          </a:p>
          <a:p>
            <a:pPr marL="0" indent="0">
              <a:buNone/>
            </a:pPr>
            <a:endParaRPr lang="en-GB" sz="1400" i="1" dirty="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pic>
        <p:nvPicPr>
          <p:cNvPr id="3" name="Kép 2"/>
          <p:cNvPicPr>
            <a:picLocks noChangeAspect="1"/>
          </p:cNvPicPr>
          <p:nvPr/>
        </p:nvPicPr>
        <p:blipFill>
          <a:blip r:embed="rId4" cstate="print"/>
          <a:stretch>
            <a:fillRect/>
          </a:stretch>
        </p:blipFill>
        <p:spPr>
          <a:xfrm>
            <a:off x="914376" y="4666602"/>
            <a:ext cx="3051455" cy="2031761"/>
          </a:xfrm>
          <a:prstGeom prst="rect">
            <a:avLst/>
          </a:prstGeom>
        </p:spPr>
      </p:pic>
      <p:pic>
        <p:nvPicPr>
          <p:cNvPr id="5" name="Kép 4"/>
          <p:cNvPicPr>
            <a:picLocks noChangeAspect="1"/>
          </p:cNvPicPr>
          <p:nvPr/>
        </p:nvPicPr>
        <p:blipFill>
          <a:blip r:embed="rId5" cstate="print"/>
          <a:stretch>
            <a:fillRect/>
          </a:stretch>
        </p:blipFill>
        <p:spPr>
          <a:xfrm>
            <a:off x="914400" y="2514600"/>
            <a:ext cx="3051432" cy="2034288"/>
          </a:xfrm>
          <a:prstGeom prst="rect">
            <a:avLst/>
          </a:prstGeom>
        </p:spPr>
      </p:pic>
      <p:pic>
        <p:nvPicPr>
          <p:cNvPr id="8" name="Kép 7"/>
          <p:cNvPicPr>
            <a:picLocks noChangeAspect="1"/>
          </p:cNvPicPr>
          <p:nvPr/>
        </p:nvPicPr>
        <p:blipFill>
          <a:blip r:embed="rId6" cstate="print"/>
          <a:stretch>
            <a:fillRect/>
          </a:stretch>
        </p:blipFill>
        <p:spPr>
          <a:xfrm>
            <a:off x="4307027" y="4152901"/>
            <a:ext cx="3770173" cy="2514676"/>
          </a:xfrm>
          <a:prstGeom prst="rect">
            <a:avLst/>
          </a:prstGeom>
        </p:spPr>
      </p:pic>
      <p:pic>
        <p:nvPicPr>
          <p:cNvPr id="11" name="Kép 10"/>
          <p:cNvPicPr>
            <a:picLocks noChangeAspect="1"/>
          </p:cNvPicPr>
          <p:nvPr/>
        </p:nvPicPr>
        <p:blipFill>
          <a:blip r:embed="rId7" cstate="print"/>
          <a:stretch>
            <a:fillRect/>
          </a:stretch>
        </p:blipFill>
        <p:spPr>
          <a:xfrm>
            <a:off x="4651653" y="1752600"/>
            <a:ext cx="3047999" cy="2286000"/>
          </a:xfrm>
          <a:prstGeom prst="rect">
            <a:avLst/>
          </a:prstGeom>
        </p:spPr>
      </p:pic>
    </p:spTree>
    <p:extLst>
      <p:ext uri="{BB962C8B-B14F-4D97-AF65-F5344CB8AC3E}">
        <p14:creationId xmlns:p14="http://schemas.microsoft.com/office/powerpoint/2010/main" xmlns="" val="89441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of promotions </a:t>
            </a:r>
            <a:r>
              <a:rPr lang="en-GB" sz="2800" b="1" dirty="0" smtClean="0">
                <a:solidFill>
                  <a:schemeClr val="tx1">
                    <a:lumMod val="65000"/>
                    <a:lumOff val="35000"/>
                  </a:schemeClr>
                </a:solidFill>
              </a:rPr>
              <a:t/>
            </a:r>
            <a:br>
              <a:rPr lang="en-GB" sz="2800" b="1" dirty="0" smtClean="0">
                <a:solidFill>
                  <a:schemeClr val="tx1">
                    <a:lumMod val="65000"/>
                    <a:lumOff val="35000"/>
                  </a:schemeClr>
                </a:solidFill>
              </a:rPr>
            </a:br>
            <a:r>
              <a:rPr lang="en-GB" sz="2800" b="1" dirty="0" smtClean="0">
                <a:solidFill>
                  <a:schemeClr val="tx1">
                    <a:lumMod val="65000"/>
                    <a:lumOff val="35000"/>
                  </a:schemeClr>
                </a:solidFill>
              </a:rPr>
              <a:t>of students enrolment?</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7</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3505200" cy="4648200"/>
          </a:xfrm>
        </p:spPr>
        <p:txBody>
          <a:bodyPr>
            <a:normAutofit/>
          </a:bodyPr>
          <a:lstStyle/>
          <a:p>
            <a:pPr marL="0" indent="0">
              <a:buNone/>
            </a:pPr>
            <a:r>
              <a:rPr lang="en-GB" sz="2400" dirty="0" smtClean="0">
                <a:solidFill>
                  <a:schemeClr val="tx1">
                    <a:lumMod val="65000"/>
                    <a:lumOff val="35000"/>
                  </a:schemeClr>
                </a:solidFill>
                <a:ea typeface="+mj-ea"/>
                <a:cs typeface="+mj-cs"/>
              </a:rPr>
              <a:t>Special events</a:t>
            </a:r>
            <a:r>
              <a:rPr lang="hu-HU" sz="2400" dirty="0" smtClean="0">
                <a:solidFill>
                  <a:schemeClr val="tx1">
                    <a:lumMod val="65000"/>
                    <a:lumOff val="35000"/>
                  </a:schemeClr>
                </a:solidFill>
                <a:ea typeface="+mj-ea"/>
                <a:cs typeface="+mj-cs"/>
              </a:rPr>
              <a:t> – </a:t>
            </a:r>
            <a:r>
              <a:rPr lang="hu-HU" sz="2400" b="1" dirty="0" err="1" smtClean="0">
                <a:solidFill>
                  <a:schemeClr val="tx1">
                    <a:lumMod val="65000"/>
                    <a:lumOff val="35000"/>
                  </a:schemeClr>
                </a:solidFill>
                <a:ea typeface="+mj-ea"/>
                <a:cs typeface="+mj-cs"/>
              </a:rPr>
              <a:t>Cars</a:t>
            </a:r>
            <a:r>
              <a:rPr lang="hu-HU" sz="2400" b="1" dirty="0" smtClean="0">
                <a:solidFill>
                  <a:schemeClr val="tx1">
                    <a:lumMod val="65000"/>
                    <a:lumOff val="35000"/>
                  </a:schemeClr>
                </a:solidFill>
                <a:ea typeface="+mj-ea"/>
                <a:cs typeface="+mj-cs"/>
              </a:rPr>
              <a:t>’ Day</a:t>
            </a:r>
            <a:r>
              <a:rPr lang="en-GB" sz="2400" dirty="0" smtClean="0">
                <a:solidFill>
                  <a:schemeClr val="tx1">
                    <a:lumMod val="65000"/>
                    <a:lumOff val="35000"/>
                  </a:schemeClr>
                </a:solidFill>
                <a:ea typeface="+mj-ea"/>
                <a:cs typeface="+mj-cs"/>
              </a:rPr>
              <a:t/>
            </a:r>
            <a:br>
              <a:rPr lang="en-GB" sz="2400" dirty="0" smtClean="0">
                <a:solidFill>
                  <a:schemeClr val="tx1">
                    <a:lumMod val="65000"/>
                    <a:lumOff val="35000"/>
                  </a:schemeClr>
                </a:solidFill>
                <a:ea typeface="+mj-ea"/>
                <a:cs typeface="+mj-cs"/>
              </a:rPr>
            </a:br>
            <a:endParaRPr lang="en-GB" sz="2400" i="1" dirty="0" smtClean="0">
              <a:solidFill>
                <a:schemeClr val="tx1">
                  <a:lumMod val="65000"/>
                  <a:lumOff val="35000"/>
                </a:schemeClr>
              </a:solidFill>
              <a:ea typeface="+mj-ea"/>
              <a:cs typeface="+mj-cs"/>
            </a:endParaRPr>
          </a:p>
          <a:p>
            <a:pPr marL="0" indent="0">
              <a:buNone/>
            </a:pPr>
            <a:endParaRPr lang="en-GB" sz="1400" i="1" dirty="0">
              <a:solidFill>
                <a:schemeClr val="tx1">
                  <a:lumMod val="65000"/>
                  <a:lumOff val="35000"/>
                </a:schemeClr>
              </a:solidFill>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pic>
        <p:nvPicPr>
          <p:cNvPr id="14" name="Kép 13"/>
          <p:cNvPicPr>
            <a:picLocks noChangeAspect="1"/>
          </p:cNvPicPr>
          <p:nvPr/>
        </p:nvPicPr>
        <p:blipFill>
          <a:blip r:embed="rId4" cstate="print"/>
          <a:stretch>
            <a:fillRect/>
          </a:stretch>
        </p:blipFill>
        <p:spPr>
          <a:xfrm>
            <a:off x="228600" y="2743200"/>
            <a:ext cx="3886200" cy="3886200"/>
          </a:xfrm>
          <a:prstGeom prst="rect">
            <a:avLst/>
          </a:prstGeom>
        </p:spPr>
      </p:pic>
      <p:pic>
        <p:nvPicPr>
          <p:cNvPr id="15" name="Kép 14"/>
          <p:cNvPicPr>
            <a:picLocks noChangeAspect="1"/>
          </p:cNvPicPr>
          <p:nvPr/>
        </p:nvPicPr>
        <p:blipFill>
          <a:blip r:embed="rId5" cstate="print"/>
          <a:stretch>
            <a:fillRect/>
          </a:stretch>
        </p:blipFill>
        <p:spPr>
          <a:xfrm>
            <a:off x="4686300" y="1905000"/>
            <a:ext cx="3733800" cy="2100262"/>
          </a:xfrm>
          <a:prstGeom prst="rect">
            <a:avLst/>
          </a:prstGeom>
        </p:spPr>
      </p:pic>
      <p:pic>
        <p:nvPicPr>
          <p:cNvPr id="17" name="Kép 16"/>
          <p:cNvPicPr>
            <a:picLocks noChangeAspect="1"/>
          </p:cNvPicPr>
          <p:nvPr/>
        </p:nvPicPr>
        <p:blipFill>
          <a:blip r:embed="rId6" cstate="print"/>
          <a:stretch>
            <a:fillRect/>
          </a:stretch>
        </p:blipFill>
        <p:spPr>
          <a:xfrm>
            <a:off x="4686300" y="4082681"/>
            <a:ext cx="1800225" cy="2543175"/>
          </a:xfrm>
          <a:prstGeom prst="rect">
            <a:avLst/>
          </a:prstGeom>
        </p:spPr>
      </p:pic>
      <p:pic>
        <p:nvPicPr>
          <p:cNvPr id="18" name="Kép 17"/>
          <p:cNvPicPr>
            <a:picLocks noChangeAspect="1"/>
          </p:cNvPicPr>
          <p:nvPr/>
        </p:nvPicPr>
        <p:blipFill>
          <a:blip r:embed="rId7" cstate="print"/>
          <a:stretch>
            <a:fillRect/>
          </a:stretch>
        </p:blipFill>
        <p:spPr>
          <a:xfrm>
            <a:off x="6524848" y="4082681"/>
            <a:ext cx="1798766" cy="2543175"/>
          </a:xfrm>
          <a:prstGeom prst="rect">
            <a:avLst/>
          </a:prstGeom>
        </p:spPr>
      </p:pic>
    </p:spTree>
    <p:extLst>
      <p:ext uri="{BB962C8B-B14F-4D97-AF65-F5344CB8AC3E}">
        <p14:creationId xmlns:p14="http://schemas.microsoft.com/office/powerpoint/2010/main" xmlns="" val="3415357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en-GB" sz="2400" b="1" dirty="0" smtClean="0">
                <a:solidFill>
                  <a:schemeClr val="tx1">
                    <a:lumMod val="65000"/>
                    <a:lumOff val="35000"/>
                  </a:schemeClr>
                </a:solidFill>
                <a:latin typeface="+mj-lt"/>
                <a:ea typeface="+mj-ea"/>
                <a:cs typeface="+mj-cs"/>
              </a:rPr>
              <a:t>Adult training centre at </a:t>
            </a:r>
            <a:r>
              <a:rPr lang="en-GB" sz="2400" b="1" dirty="0" err="1" smtClean="0">
                <a:solidFill>
                  <a:schemeClr val="tx1">
                    <a:lumMod val="65000"/>
                    <a:lumOff val="35000"/>
                  </a:schemeClr>
                </a:solidFill>
                <a:latin typeface="+mj-lt"/>
                <a:ea typeface="+mj-ea"/>
                <a:cs typeface="+mj-cs"/>
              </a:rPr>
              <a:t>Banki</a:t>
            </a:r>
            <a:endParaRPr lang="en-GB" sz="2400" b="1" dirty="0" smtClean="0">
              <a:solidFill>
                <a:schemeClr val="tx1">
                  <a:lumMod val="65000"/>
                  <a:lumOff val="35000"/>
                </a:schemeClr>
              </a:solidFill>
              <a:latin typeface="+mj-lt"/>
              <a:ea typeface="+mj-ea"/>
              <a:cs typeface="+mj-cs"/>
            </a:endParaRPr>
          </a:p>
          <a:p>
            <a:r>
              <a:rPr lang="en-GB" sz="1600" dirty="0" smtClean="0">
                <a:solidFill>
                  <a:schemeClr val="tx1">
                    <a:lumMod val="65000"/>
                    <a:lumOff val="35000"/>
                  </a:schemeClr>
                </a:solidFill>
                <a:ea typeface="+mj-ea"/>
                <a:cs typeface="+mj-cs"/>
              </a:rPr>
              <a:t>coordinates and develops activities related to adult education and further training at </a:t>
            </a:r>
            <a:r>
              <a:rPr lang="en-GB" sz="1600" dirty="0" err="1" smtClean="0">
                <a:solidFill>
                  <a:schemeClr val="tx1">
                    <a:lumMod val="65000"/>
                    <a:lumOff val="35000"/>
                  </a:schemeClr>
                </a:solidFill>
                <a:ea typeface="+mj-ea"/>
                <a:cs typeface="+mj-cs"/>
              </a:rPr>
              <a:t>Banki</a:t>
            </a:r>
            <a:r>
              <a:rPr lang="en-GB" sz="1600" dirty="0" smtClean="0">
                <a:solidFill>
                  <a:schemeClr val="tx1">
                    <a:lumMod val="65000"/>
                    <a:lumOff val="35000"/>
                  </a:schemeClr>
                </a:solidFill>
                <a:ea typeface="+mj-ea"/>
                <a:cs typeface="+mj-cs"/>
              </a:rPr>
              <a:t> Faculty</a:t>
            </a:r>
          </a:p>
          <a:p>
            <a:r>
              <a:rPr lang="en-GB" sz="1600" dirty="0" smtClean="0">
                <a:solidFill>
                  <a:schemeClr val="tx1">
                    <a:lumMod val="65000"/>
                    <a:lumOff val="35000"/>
                  </a:schemeClr>
                </a:solidFill>
                <a:ea typeface="+mj-ea"/>
                <a:cs typeface="+mj-cs"/>
              </a:rPr>
              <a:t>promotes the expansion of the training portfolio</a:t>
            </a:r>
          </a:p>
          <a:p>
            <a:r>
              <a:rPr lang="en-GB" sz="1600" dirty="0" smtClean="0">
                <a:solidFill>
                  <a:schemeClr val="tx1">
                    <a:lumMod val="65000"/>
                    <a:lumOff val="35000"/>
                  </a:schemeClr>
                </a:solidFill>
                <a:ea typeface="+mj-ea"/>
                <a:cs typeface="+mj-cs"/>
              </a:rPr>
              <a:t>supports the successful completion of Master courses</a:t>
            </a:r>
          </a:p>
          <a:p>
            <a:pPr marL="0" indent="0" algn="just">
              <a:buNone/>
            </a:pPr>
            <a:r>
              <a:rPr lang="en-GB" sz="1600" dirty="0" smtClean="0">
                <a:solidFill>
                  <a:schemeClr val="tx1">
                    <a:lumMod val="65000"/>
                    <a:lumOff val="35000"/>
                  </a:schemeClr>
                </a:solidFill>
                <a:ea typeface="+mj-ea"/>
                <a:cs typeface="+mj-cs"/>
              </a:rPr>
              <a:t>Its mission is to develop and operate an adult training system based on the consideration of competing needs from economic operators and the use of effective training methods for adult learners.</a:t>
            </a:r>
            <a:endParaRPr lang="en-GB" sz="1600" dirty="0">
              <a:solidFill>
                <a:schemeClr val="tx1">
                  <a:lumMod val="65000"/>
                  <a:lumOff val="35000"/>
                </a:schemeClr>
              </a:solidFill>
              <a:ea typeface="+mj-ea"/>
              <a:cs typeface="+mj-cs"/>
            </a:endParaRPr>
          </a:p>
        </p:txBody>
      </p:sp>
      <p:grpSp>
        <p:nvGrpSpPr>
          <p:cNvPr id="15" name="Csoportba foglalás 14"/>
          <p:cNvGrpSpPr/>
          <p:nvPr/>
        </p:nvGrpSpPr>
        <p:grpSpPr>
          <a:xfrm>
            <a:off x="4419600" y="4197864"/>
            <a:ext cx="4267200" cy="2162432"/>
            <a:chOff x="4419600" y="4197864"/>
            <a:chExt cx="4267200" cy="2162432"/>
          </a:xfrm>
        </p:grpSpPr>
        <p:pic>
          <p:nvPicPr>
            <p:cNvPr id="8" name="Kép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19600" y="4197864"/>
              <a:ext cx="4267200" cy="2162432"/>
            </a:xfrm>
            <a:prstGeom prst="rect">
              <a:avLst/>
            </a:prstGeom>
          </p:spPr>
        </p:pic>
        <p:sp>
          <p:nvSpPr>
            <p:cNvPr id="11" name="Felhő 10"/>
            <p:cNvSpPr/>
            <p:nvPr/>
          </p:nvSpPr>
          <p:spPr>
            <a:xfrm rot="10800000">
              <a:off x="6694719" y="4197864"/>
              <a:ext cx="772881" cy="533400"/>
            </a:xfrm>
            <a:prstGeom prst="cloudCallout">
              <a:avLst>
                <a:gd name="adj1" fmla="val 91208"/>
                <a:gd name="adj2" fmla="val 7774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6"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a:t>
            </a:r>
            <a:r>
              <a:rPr lang="en-GB" sz="2800" b="1" dirty="0" smtClean="0">
                <a:solidFill>
                  <a:schemeClr val="tx1">
                    <a:lumMod val="65000"/>
                    <a:lumOff val="35000"/>
                  </a:schemeClr>
                </a:solidFill>
              </a:rPr>
              <a:t>for promotion of LLL?</a:t>
            </a:r>
            <a:endParaRPr lang="en-GB" sz="2800" b="1" dirty="0">
              <a:solidFill>
                <a:schemeClr val="tx1">
                  <a:lumMod val="65000"/>
                  <a:lumOff val="35000"/>
                </a:schemeClr>
              </a:solidFill>
            </a:endParaRPr>
          </a:p>
        </p:txBody>
      </p:sp>
      <p:sp>
        <p:nvSpPr>
          <p:cNvPr id="17" name="Inhaltsplatzhalter 2"/>
          <p:cNvSpPr txBox="1">
            <a:spLocks/>
          </p:cNvSpPr>
          <p:nvPr/>
        </p:nvSpPr>
        <p:spPr>
          <a:xfrm>
            <a:off x="462641" y="4438773"/>
            <a:ext cx="28194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b="1" dirty="0" smtClean="0">
                <a:solidFill>
                  <a:schemeClr val="tx1">
                    <a:lumMod val="65000"/>
                    <a:lumOff val="35000"/>
                  </a:schemeClr>
                </a:solidFill>
                <a:latin typeface="+mj-lt"/>
                <a:ea typeface="+mj-ea"/>
                <a:cs typeface="+mj-cs"/>
              </a:rPr>
              <a:t>OFFICE</a:t>
            </a:r>
          </a:p>
          <a:p>
            <a:pPr marL="0" indent="0">
              <a:buNone/>
            </a:pPr>
            <a:r>
              <a:rPr lang="en-GB" sz="1400" b="1" dirty="0" smtClean="0">
                <a:solidFill>
                  <a:schemeClr val="tx1">
                    <a:lumMod val="65000"/>
                    <a:lumOff val="35000"/>
                  </a:schemeClr>
                </a:solidFill>
                <a:latin typeface="+mj-lt"/>
                <a:ea typeface="+mj-ea"/>
                <a:cs typeface="+mj-cs"/>
              </a:rPr>
              <a:t>Head: </a:t>
            </a:r>
            <a:r>
              <a:rPr lang="en-GB" sz="1400" dirty="0" smtClean="0">
                <a:solidFill>
                  <a:schemeClr val="tx1">
                    <a:lumMod val="65000"/>
                    <a:lumOff val="35000"/>
                  </a:schemeClr>
                </a:solidFill>
                <a:latin typeface="+mj-lt"/>
                <a:ea typeface="+mj-ea"/>
                <a:cs typeface="+mj-cs"/>
              </a:rPr>
              <a:t>Ella </a:t>
            </a:r>
            <a:r>
              <a:rPr lang="en-GB" sz="1400" dirty="0" err="1" smtClean="0">
                <a:solidFill>
                  <a:schemeClr val="tx1">
                    <a:lumMod val="65000"/>
                    <a:lumOff val="35000"/>
                  </a:schemeClr>
                </a:solidFill>
                <a:latin typeface="+mj-lt"/>
                <a:ea typeface="+mj-ea"/>
                <a:cs typeface="+mj-cs"/>
              </a:rPr>
              <a:t>Dombovári</a:t>
            </a:r>
            <a:r>
              <a:rPr lang="en-GB" sz="1400" dirty="0" smtClean="0">
                <a:solidFill>
                  <a:schemeClr val="tx1">
                    <a:lumMod val="65000"/>
                    <a:lumOff val="35000"/>
                  </a:schemeClr>
                </a:solidFill>
                <a:latin typeface="+mj-lt"/>
                <a:ea typeface="+mj-ea"/>
                <a:cs typeface="+mj-cs"/>
              </a:rPr>
              <a:t>, PhD</a:t>
            </a:r>
          </a:p>
          <a:p>
            <a:pPr marL="0" indent="0">
              <a:buNone/>
            </a:pPr>
            <a:r>
              <a:rPr lang="en-GB" sz="1400" b="1" dirty="0" smtClean="0">
                <a:solidFill>
                  <a:schemeClr val="tx1">
                    <a:lumMod val="65000"/>
                    <a:lumOff val="35000"/>
                  </a:schemeClr>
                </a:solidFill>
                <a:latin typeface="+mj-lt"/>
                <a:ea typeface="+mj-ea"/>
                <a:cs typeface="+mj-cs"/>
              </a:rPr>
              <a:t>Address &amp; Contact: </a:t>
            </a:r>
            <a:br>
              <a:rPr lang="en-GB" sz="1400" b="1" dirty="0" smtClean="0">
                <a:solidFill>
                  <a:schemeClr val="tx1">
                    <a:lumMod val="65000"/>
                    <a:lumOff val="35000"/>
                  </a:schemeClr>
                </a:solidFill>
                <a:latin typeface="+mj-lt"/>
                <a:ea typeface="+mj-ea"/>
                <a:cs typeface="+mj-cs"/>
              </a:rPr>
            </a:br>
            <a:r>
              <a:rPr lang="en-GB" sz="1400" dirty="0" smtClean="0">
                <a:solidFill>
                  <a:schemeClr val="tx1">
                    <a:lumMod val="65000"/>
                    <a:lumOff val="35000"/>
                  </a:schemeClr>
                </a:solidFill>
                <a:latin typeface="+mj-lt"/>
                <a:ea typeface="+mj-ea"/>
                <a:cs typeface="+mj-cs"/>
              </a:rPr>
              <a:t>A.33. Adult training centre </a:t>
            </a:r>
          </a:p>
          <a:p>
            <a:pPr marL="0" indent="0">
              <a:buNone/>
            </a:pPr>
            <a:r>
              <a:rPr lang="en-GB" sz="1400" dirty="0" smtClean="0">
                <a:solidFill>
                  <a:schemeClr val="tx1">
                    <a:lumMod val="65000"/>
                    <a:lumOff val="35000"/>
                  </a:schemeClr>
                </a:solidFill>
                <a:latin typeface="+mj-lt"/>
                <a:ea typeface="+mj-ea"/>
                <a:cs typeface="+mj-cs"/>
              </a:rPr>
              <a:t>H – 1081 Budapest</a:t>
            </a:r>
          </a:p>
          <a:p>
            <a:pPr marL="0" indent="0">
              <a:buNone/>
            </a:pPr>
            <a:r>
              <a:rPr lang="en-GB" sz="1400" dirty="0" err="1" smtClean="0">
                <a:solidFill>
                  <a:schemeClr val="tx1">
                    <a:lumMod val="65000"/>
                    <a:lumOff val="35000"/>
                  </a:schemeClr>
                </a:solidFill>
                <a:latin typeface="+mj-lt"/>
                <a:ea typeface="+mj-ea"/>
                <a:cs typeface="+mj-cs"/>
              </a:rPr>
              <a:t>Népszínház</a:t>
            </a:r>
            <a:r>
              <a:rPr lang="en-GB" sz="1400" dirty="0" smtClean="0">
                <a:solidFill>
                  <a:schemeClr val="tx1">
                    <a:lumMod val="65000"/>
                    <a:lumOff val="35000"/>
                  </a:schemeClr>
                </a:solidFill>
                <a:latin typeface="+mj-lt"/>
                <a:ea typeface="+mj-ea"/>
                <a:cs typeface="+mj-cs"/>
              </a:rPr>
              <a:t> str. 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427038"/>
          </a:xfrm>
        </p:spPr>
        <p:txBody>
          <a:bodyPr>
            <a:noAutofit/>
          </a:bodyPr>
          <a:lstStyle/>
          <a:p>
            <a:r>
              <a:rPr lang="en-GB" sz="2800" b="1" dirty="0">
                <a:solidFill>
                  <a:schemeClr val="tx1">
                    <a:lumMod val="65000"/>
                    <a:lumOff val="35000"/>
                  </a:schemeClr>
                </a:solidFill>
              </a:rPr>
              <a:t>How to improve quality </a:t>
            </a:r>
            <a:r>
              <a:rPr lang="en-GB" sz="2800" b="1" dirty="0" smtClean="0">
                <a:solidFill>
                  <a:schemeClr val="tx1">
                    <a:lumMod val="65000"/>
                    <a:lumOff val="35000"/>
                  </a:schemeClr>
                </a:solidFill>
              </a:rPr>
              <a:t>for promotion of LLL?</a:t>
            </a:r>
            <a:endParaRPr lang="en-GB" sz="2800" b="1" dirty="0">
              <a:solidFill>
                <a:schemeClr val="tx1">
                  <a:lumMod val="65000"/>
                  <a:lumOff val="35000"/>
                </a:schemeClr>
              </a:solidFill>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a:p>
        </p:txBody>
      </p:sp>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3" name="Picture 12" descr="eu_flag_co_funded_pos_[rgb]_right.jpg"/>
          <p:cNvPicPr/>
          <p:nvPr/>
        </p:nvPicPr>
        <p:blipFill>
          <a:blip r:embed="rId3" cstate="print"/>
          <a:stretch>
            <a:fillRect/>
          </a:stretch>
        </p:blipFill>
        <p:spPr>
          <a:xfrm>
            <a:off x="7467600" y="152400"/>
            <a:ext cx="1676400" cy="409575"/>
          </a:xfrm>
          <a:prstGeom prst="rect">
            <a:avLst/>
          </a:prstGeom>
        </p:spPr>
      </p:pic>
      <p:sp>
        <p:nvSpPr>
          <p:cNvPr id="10" name="Inhaltsplatzhalter 2"/>
          <p:cNvSpPr>
            <a:spLocks noGrp="1"/>
          </p:cNvSpPr>
          <p:nvPr>
            <p:ph idx="1"/>
          </p:nvPr>
        </p:nvSpPr>
        <p:spPr>
          <a:xfrm>
            <a:off x="457200" y="1828801"/>
            <a:ext cx="8229600" cy="4648200"/>
          </a:xfrm>
        </p:spPr>
        <p:txBody>
          <a:bodyPr>
            <a:normAutofit/>
          </a:bodyPr>
          <a:lstStyle/>
          <a:p>
            <a:pPr marL="0" indent="0">
              <a:buNone/>
            </a:pPr>
            <a:r>
              <a:rPr lang="en-US" sz="2400" dirty="0" smtClean="0">
                <a:solidFill>
                  <a:schemeClr val="tx1">
                    <a:lumMod val="65000"/>
                    <a:lumOff val="35000"/>
                  </a:schemeClr>
                </a:solidFill>
                <a:latin typeface="+mj-lt"/>
                <a:ea typeface="+mj-ea"/>
                <a:cs typeface="+mj-cs"/>
              </a:rPr>
              <a:t>Doctoral </a:t>
            </a:r>
            <a:r>
              <a:rPr lang="en-US" sz="2400" dirty="0">
                <a:solidFill>
                  <a:schemeClr val="tx1">
                    <a:lumMod val="65000"/>
                    <a:lumOff val="35000"/>
                  </a:schemeClr>
                </a:solidFill>
                <a:latin typeface="+mj-lt"/>
                <a:ea typeface="+mj-ea"/>
                <a:cs typeface="+mj-cs"/>
              </a:rPr>
              <a:t>School on Safety and Security Sciences</a:t>
            </a:r>
            <a:r>
              <a:rPr lang="en-GB" sz="2400" dirty="0" smtClean="0">
                <a:solidFill>
                  <a:schemeClr val="tx1">
                    <a:lumMod val="65000"/>
                    <a:lumOff val="35000"/>
                  </a:schemeClr>
                </a:solidFill>
                <a:latin typeface="+mj-lt"/>
                <a:ea typeface="+mj-ea"/>
                <a:cs typeface="+mj-cs"/>
              </a:rPr>
              <a:t/>
            </a:r>
            <a:br>
              <a:rPr lang="en-GB" sz="2400" dirty="0" smtClean="0">
                <a:solidFill>
                  <a:schemeClr val="tx1">
                    <a:lumMod val="65000"/>
                    <a:lumOff val="35000"/>
                  </a:schemeClr>
                </a:solidFill>
                <a:latin typeface="+mj-lt"/>
                <a:ea typeface="+mj-ea"/>
                <a:cs typeface="+mj-cs"/>
              </a:rPr>
            </a:br>
            <a:endParaRPr lang="en-GB" sz="2000" i="1" dirty="0">
              <a:solidFill>
                <a:schemeClr val="tx1">
                  <a:lumMod val="65000"/>
                  <a:lumOff val="35000"/>
                </a:schemeClr>
              </a:solidFill>
              <a:latin typeface="+mj-lt"/>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a:p>
            <a:pPr marL="0" indent="0">
              <a:buNone/>
            </a:pPr>
            <a:endParaRPr lang="en-GB" sz="2000" i="1" dirty="0" smtClean="0">
              <a:solidFill>
                <a:schemeClr val="tx1">
                  <a:lumMod val="65000"/>
                  <a:lumOff val="35000"/>
                </a:schemeClr>
              </a:solidFill>
              <a:latin typeface="+mj-lt"/>
              <a:ea typeface="+mj-ea"/>
              <a:cs typeface="+mj-cs"/>
            </a:endParaRPr>
          </a:p>
          <a:p>
            <a:pPr marL="0" indent="0">
              <a:buNone/>
            </a:pPr>
            <a:endParaRPr lang="en-GB" sz="2000" i="1" dirty="0">
              <a:solidFill>
                <a:schemeClr val="tx1">
                  <a:lumMod val="65000"/>
                  <a:lumOff val="35000"/>
                </a:schemeClr>
              </a:solidFill>
              <a:latin typeface="+mj-lt"/>
              <a:ea typeface="+mj-ea"/>
              <a:cs typeface="+mj-cs"/>
            </a:endParaRPr>
          </a:p>
        </p:txBody>
      </p:sp>
      <p:sp>
        <p:nvSpPr>
          <p:cNvPr id="15" name="Inhaltsplatzhalter 2"/>
          <p:cNvSpPr txBox="1">
            <a:spLocks/>
          </p:cNvSpPr>
          <p:nvPr/>
        </p:nvSpPr>
        <p:spPr>
          <a:xfrm>
            <a:off x="838200" y="2438400"/>
            <a:ext cx="4334494" cy="12063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600" dirty="0">
                <a:solidFill>
                  <a:schemeClr val="tx1">
                    <a:lumMod val="65000"/>
                    <a:lumOff val="35000"/>
                  </a:schemeClr>
                </a:solidFill>
                <a:latin typeface="+mj-lt"/>
                <a:ea typeface="+mj-ea"/>
                <a:cs typeface="+mj-cs"/>
              </a:rPr>
              <a:t>Our goal is to provide training and research opportunities for young people interested in this area of research with the aim to gain the doctoral (PhD) academic degree.</a:t>
            </a:r>
            <a:endParaRPr lang="en-GB" sz="1600" dirty="0">
              <a:solidFill>
                <a:schemeClr val="tx1">
                  <a:lumMod val="65000"/>
                  <a:lumOff val="35000"/>
                </a:schemeClr>
              </a:solidFill>
              <a:latin typeface="+mj-lt"/>
              <a:ea typeface="+mj-ea"/>
              <a:cs typeface="+mj-cs"/>
            </a:endParaRPr>
          </a:p>
        </p:txBody>
      </p:sp>
      <p:sp>
        <p:nvSpPr>
          <p:cNvPr id="14" name="Inhaltsplatzhalter 2"/>
          <p:cNvSpPr txBox="1">
            <a:spLocks/>
          </p:cNvSpPr>
          <p:nvPr/>
        </p:nvSpPr>
        <p:spPr>
          <a:xfrm>
            <a:off x="843148" y="3687783"/>
            <a:ext cx="4795652"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b="1" dirty="0" smtClean="0">
                <a:solidFill>
                  <a:schemeClr val="tx1">
                    <a:lumMod val="65000"/>
                    <a:lumOff val="35000"/>
                  </a:schemeClr>
                </a:solidFill>
                <a:latin typeface="+mj-lt"/>
                <a:ea typeface="+mj-ea"/>
                <a:cs typeface="+mj-cs"/>
              </a:rPr>
              <a:t>OFFICE</a:t>
            </a:r>
          </a:p>
          <a:p>
            <a:pPr marL="0" indent="0">
              <a:buNone/>
            </a:pPr>
            <a:r>
              <a:rPr lang="en-GB" sz="1400" b="1" dirty="0" smtClean="0">
                <a:solidFill>
                  <a:schemeClr val="tx1">
                    <a:lumMod val="65000"/>
                    <a:lumOff val="35000"/>
                  </a:schemeClr>
                </a:solidFill>
                <a:latin typeface="+mj-lt"/>
                <a:ea typeface="+mj-ea"/>
                <a:cs typeface="+mj-cs"/>
              </a:rPr>
              <a:t>Head: </a:t>
            </a:r>
            <a:r>
              <a:rPr lang="en-GB" sz="1400" dirty="0" err="1" smtClean="0">
                <a:solidFill>
                  <a:schemeClr val="tx1">
                    <a:lumMod val="65000"/>
                    <a:lumOff val="35000"/>
                  </a:schemeClr>
                </a:solidFill>
                <a:latin typeface="+mj-lt"/>
                <a:ea typeface="+mj-ea"/>
                <a:cs typeface="+mj-cs"/>
              </a:rPr>
              <a:t>Lívia</a:t>
            </a:r>
            <a:r>
              <a:rPr lang="hu-HU" sz="1400" dirty="0" smtClean="0">
                <a:solidFill>
                  <a:schemeClr val="tx1">
                    <a:lumMod val="65000"/>
                    <a:lumOff val="35000"/>
                  </a:schemeClr>
                </a:solidFill>
                <a:latin typeface="+mj-lt"/>
                <a:ea typeface="+mj-ea"/>
                <a:cs typeface="+mj-cs"/>
              </a:rPr>
              <a:t> </a:t>
            </a:r>
            <a:r>
              <a:rPr lang="en-GB" sz="1400" dirty="0" err="1" smtClean="0">
                <a:solidFill>
                  <a:schemeClr val="tx1">
                    <a:lumMod val="65000"/>
                    <a:lumOff val="35000"/>
                  </a:schemeClr>
                </a:solidFill>
                <a:latin typeface="+mj-lt"/>
                <a:ea typeface="+mj-ea"/>
                <a:cs typeface="+mj-cs"/>
              </a:rPr>
              <a:t>Cvetityánin</a:t>
            </a:r>
            <a:r>
              <a:rPr lang="hu-HU" sz="1400" dirty="0" smtClean="0">
                <a:solidFill>
                  <a:schemeClr val="tx1">
                    <a:lumMod val="65000"/>
                    <a:lumOff val="35000"/>
                  </a:schemeClr>
                </a:solidFill>
                <a:latin typeface="+mj-lt"/>
                <a:ea typeface="+mj-ea"/>
                <a:cs typeface="+mj-cs"/>
              </a:rPr>
              <a:t> PhD</a:t>
            </a:r>
            <a:r>
              <a:rPr lang="en-GB" sz="1400" dirty="0" smtClean="0">
                <a:solidFill>
                  <a:schemeClr val="tx1">
                    <a:lumMod val="65000"/>
                    <a:lumOff val="35000"/>
                  </a:schemeClr>
                </a:solidFill>
                <a:latin typeface="+mj-lt"/>
                <a:ea typeface="+mj-ea"/>
                <a:cs typeface="+mj-cs"/>
              </a:rPr>
              <a:t> </a:t>
            </a:r>
            <a:endParaRPr lang="hu-HU" sz="1400" dirty="0" smtClean="0">
              <a:solidFill>
                <a:schemeClr val="tx1">
                  <a:lumMod val="65000"/>
                  <a:lumOff val="35000"/>
                </a:schemeClr>
              </a:solidFill>
              <a:latin typeface="+mj-lt"/>
              <a:ea typeface="+mj-ea"/>
              <a:cs typeface="+mj-cs"/>
            </a:endParaRPr>
          </a:p>
          <a:p>
            <a:pPr marL="0" indent="0">
              <a:buNone/>
            </a:pPr>
            <a:r>
              <a:rPr lang="en-GB" sz="1400" b="1" dirty="0" smtClean="0">
                <a:solidFill>
                  <a:schemeClr val="tx1">
                    <a:lumMod val="65000"/>
                    <a:lumOff val="35000"/>
                  </a:schemeClr>
                </a:solidFill>
                <a:latin typeface="+mj-lt"/>
                <a:ea typeface="+mj-ea"/>
                <a:cs typeface="+mj-cs"/>
              </a:rPr>
              <a:t>Address &amp; Contact: </a:t>
            </a:r>
            <a:br>
              <a:rPr lang="en-GB" sz="1400" b="1" dirty="0" smtClean="0">
                <a:solidFill>
                  <a:schemeClr val="tx1">
                    <a:lumMod val="65000"/>
                    <a:lumOff val="35000"/>
                  </a:schemeClr>
                </a:solidFill>
                <a:latin typeface="+mj-lt"/>
                <a:ea typeface="+mj-ea"/>
                <a:cs typeface="+mj-cs"/>
              </a:rPr>
            </a:br>
            <a:r>
              <a:rPr lang="hu-HU" sz="1400" dirty="0" smtClean="0">
                <a:solidFill>
                  <a:schemeClr val="tx1">
                    <a:lumMod val="65000"/>
                    <a:lumOff val="35000"/>
                  </a:schemeClr>
                </a:solidFill>
              </a:rPr>
              <a:t>F. 15.</a:t>
            </a:r>
            <a:r>
              <a:rPr lang="en-GB" sz="1400" dirty="0" smtClean="0">
                <a:solidFill>
                  <a:schemeClr val="tx1">
                    <a:lumMod val="65000"/>
                    <a:lumOff val="35000"/>
                  </a:schemeClr>
                </a:solidFill>
              </a:rPr>
              <a:t> </a:t>
            </a:r>
            <a:r>
              <a:rPr lang="hu-HU" sz="1400" dirty="0" smtClean="0">
                <a:solidFill>
                  <a:schemeClr val="tx1">
                    <a:lumMod val="65000"/>
                    <a:lumOff val="35000"/>
                  </a:schemeClr>
                </a:solidFill>
              </a:rPr>
              <a:t>Office of </a:t>
            </a:r>
            <a:r>
              <a:rPr lang="en-US" sz="1400" dirty="0" smtClean="0">
                <a:solidFill>
                  <a:schemeClr val="tx1">
                    <a:lumMod val="65000"/>
                    <a:lumOff val="35000"/>
                  </a:schemeClr>
                </a:solidFill>
              </a:rPr>
              <a:t>Doctoral </a:t>
            </a:r>
            <a:r>
              <a:rPr lang="en-US" sz="1400" dirty="0">
                <a:solidFill>
                  <a:schemeClr val="tx1">
                    <a:lumMod val="65000"/>
                    <a:lumOff val="35000"/>
                  </a:schemeClr>
                </a:solidFill>
              </a:rPr>
              <a:t>School on Safety and Security Sciences</a:t>
            </a:r>
            <a:endParaRPr lang="hu-HU" sz="1400" dirty="0">
              <a:solidFill>
                <a:schemeClr val="tx1">
                  <a:lumMod val="65000"/>
                  <a:lumOff val="35000"/>
                </a:schemeClr>
              </a:solidFill>
            </a:endParaRPr>
          </a:p>
          <a:p>
            <a:pPr marL="0" indent="0">
              <a:buNone/>
            </a:pPr>
            <a:r>
              <a:rPr lang="hu-HU" sz="1400" dirty="0">
                <a:solidFill>
                  <a:schemeClr val="tx1">
                    <a:lumMod val="65000"/>
                    <a:lumOff val="35000"/>
                  </a:schemeClr>
                </a:solidFill>
              </a:rPr>
              <a:t>H – 1081 Budapest</a:t>
            </a:r>
            <a:endParaRPr lang="en-GB" sz="1400" dirty="0">
              <a:solidFill>
                <a:schemeClr val="tx1">
                  <a:lumMod val="65000"/>
                  <a:lumOff val="35000"/>
                </a:schemeClr>
              </a:solidFill>
            </a:endParaRPr>
          </a:p>
          <a:p>
            <a:pPr marL="0" indent="0">
              <a:buNone/>
            </a:pPr>
            <a:r>
              <a:rPr lang="hu-HU" sz="1400" dirty="0">
                <a:solidFill>
                  <a:schemeClr val="tx1">
                    <a:lumMod val="65000"/>
                    <a:lumOff val="35000"/>
                  </a:schemeClr>
                </a:solidFill>
              </a:rPr>
              <a:t>Népszínház </a:t>
            </a:r>
            <a:r>
              <a:rPr lang="hu-HU" sz="1400" dirty="0" err="1">
                <a:solidFill>
                  <a:schemeClr val="tx1">
                    <a:lumMod val="65000"/>
                    <a:lumOff val="35000"/>
                  </a:schemeClr>
                </a:solidFill>
              </a:rPr>
              <a:t>str</a:t>
            </a:r>
            <a:r>
              <a:rPr lang="hu-HU" sz="1400" dirty="0">
                <a:solidFill>
                  <a:schemeClr val="tx1">
                    <a:lumMod val="65000"/>
                    <a:lumOff val="35000"/>
                  </a:schemeClr>
                </a:solidFill>
              </a:rPr>
              <a:t>. 8.</a:t>
            </a:r>
            <a:endParaRPr lang="en-GB" sz="1400" dirty="0">
              <a:solidFill>
                <a:schemeClr val="tx1">
                  <a:lumMod val="65000"/>
                  <a:lumOff val="35000"/>
                </a:schemeClr>
              </a:solidFill>
            </a:endParaRPr>
          </a:p>
        </p:txBody>
      </p:sp>
      <p:pic>
        <p:nvPicPr>
          <p:cNvPr id="3" name="Kép 2"/>
          <p:cNvPicPr>
            <a:picLocks noChangeAspect="1"/>
          </p:cNvPicPr>
          <p:nvPr/>
        </p:nvPicPr>
        <p:blipFill>
          <a:blip r:embed="rId4" cstate="print"/>
          <a:stretch>
            <a:fillRect/>
          </a:stretch>
        </p:blipFill>
        <p:spPr>
          <a:xfrm>
            <a:off x="3657600" y="4713288"/>
            <a:ext cx="3352800" cy="1885950"/>
          </a:xfrm>
          <a:prstGeom prst="rect">
            <a:avLst/>
          </a:prstGeom>
        </p:spPr>
      </p:pic>
      <p:pic>
        <p:nvPicPr>
          <p:cNvPr id="5" name="Kép 4"/>
          <p:cNvPicPr>
            <a:picLocks noChangeAspect="1"/>
          </p:cNvPicPr>
          <p:nvPr/>
        </p:nvPicPr>
        <p:blipFill rotWithShape="1">
          <a:blip r:embed="rId5" cstate="print"/>
          <a:srcRect l="15417" t="7037" r="17083" b="7778"/>
          <a:stretch/>
        </p:blipFill>
        <p:spPr>
          <a:xfrm>
            <a:off x="5838227" y="2319193"/>
            <a:ext cx="3070417" cy="2179617"/>
          </a:xfrm>
          <a:prstGeom prst="rect">
            <a:avLst/>
          </a:prstGeom>
        </p:spPr>
      </p:pic>
    </p:spTree>
    <p:extLst>
      <p:ext uri="{BB962C8B-B14F-4D97-AF65-F5344CB8AC3E}">
        <p14:creationId xmlns:p14="http://schemas.microsoft.com/office/powerpoint/2010/main" xmlns="" val="4173458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534</Words>
  <Application>Microsoft Office PowerPoint</Application>
  <PresentationFormat>Diavetítés a képernyőre (4:3 oldalarány)</PresentationFormat>
  <Paragraphs>109</Paragraphs>
  <Slides>10</Slides>
  <Notes>0</Notes>
  <HiddenSlides>0</HiddenSlides>
  <MMClips>0</MMClips>
  <ScaleCrop>false</ScaleCrop>
  <HeadingPairs>
    <vt:vector size="4" baseType="variant">
      <vt:variant>
        <vt:lpstr>Téma</vt:lpstr>
      </vt:variant>
      <vt:variant>
        <vt:i4>1</vt:i4>
      </vt:variant>
      <vt:variant>
        <vt:lpstr>Diacímek</vt:lpstr>
      </vt:variant>
      <vt:variant>
        <vt:i4>10</vt:i4>
      </vt:variant>
    </vt:vector>
  </HeadingPairs>
  <TitlesOfParts>
    <vt:vector size="11" baseType="lpstr">
      <vt:lpstr>Office Theme</vt:lpstr>
      <vt:lpstr>Development of master curricula for natural disasters risk management in Western Balkan countries</vt:lpstr>
      <vt:lpstr>How to improve quality of promotions  of students enrolment?</vt:lpstr>
      <vt:lpstr>How to improve quality of promotions  of students enrolment?</vt:lpstr>
      <vt:lpstr>How to improve quality of promotions  of students enrolment?</vt:lpstr>
      <vt:lpstr>How to improve quality of promotions  of students enrolment?</vt:lpstr>
      <vt:lpstr>How to improve quality of promotions  of students enrolment?</vt:lpstr>
      <vt:lpstr>How to improve quality of promotions  of students enrolment?</vt:lpstr>
      <vt:lpstr>How to improve quality for promotion of LLL?</vt:lpstr>
      <vt:lpstr>How to improve quality for promotion of LLL?</vt:lpstr>
      <vt:lpstr>How to improve quality of promotions  of trainings and students enrolment- EU experience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master curricula for natural disasters risk management in Western Balkan countries</dc:title>
  <dc:creator>Milan</dc:creator>
  <cp:lastModifiedBy>CseSa</cp:lastModifiedBy>
  <cp:revision>140</cp:revision>
  <dcterms:created xsi:type="dcterms:W3CDTF">2006-08-16T00:00:00Z</dcterms:created>
  <dcterms:modified xsi:type="dcterms:W3CDTF">2019-03-17T20:23:14Z</dcterms:modified>
</cp:coreProperties>
</file>